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02"/>
  </p:handoutMasterIdLst>
  <p:sldIdLst>
    <p:sldId id="532" r:id="rId2"/>
    <p:sldId id="533" r:id="rId3"/>
    <p:sldId id="534" r:id="rId4"/>
    <p:sldId id="631" r:id="rId5"/>
    <p:sldId id="535" r:id="rId6"/>
    <p:sldId id="536" r:id="rId7"/>
    <p:sldId id="537" r:id="rId8"/>
    <p:sldId id="538" r:id="rId9"/>
    <p:sldId id="539" r:id="rId10"/>
    <p:sldId id="540" r:id="rId11"/>
    <p:sldId id="541" r:id="rId12"/>
    <p:sldId id="542" r:id="rId13"/>
    <p:sldId id="543" r:id="rId14"/>
    <p:sldId id="544" r:id="rId15"/>
    <p:sldId id="545" r:id="rId16"/>
    <p:sldId id="546" r:id="rId17"/>
    <p:sldId id="547" r:id="rId18"/>
    <p:sldId id="548" r:id="rId19"/>
    <p:sldId id="549" r:id="rId20"/>
    <p:sldId id="550" r:id="rId21"/>
    <p:sldId id="551" r:id="rId22"/>
    <p:sldId id="552" r:id="rId23"/>
    <p:sldId id="629" r:id="rId24"/>
    <p:sldId id="630" r:id="rId25"/>
    <p:sldId id="632" r:id="rId26"/>
    <p:sldId id="553" r:id="rId27"/>
    <p:sldId id="554" r:id="rId28"/>
    <p:sldId id="555" r:id="rId29"/>
    <p:sldId id="556" r:id="rId30"/>
    <p:sldId id="557" r:id="rId31"/>
    <p:sldId id="558" r:id="rId32"/>
    <p:sldId id="559" r:id="rId33"/>
    <p:sldId id="560" r:id="rId34"/>
    <p:sldId id="561" r:id="rId35"/>
    <p:sldId id="562" r:id="rId36"/>
    <p:sldId id="563" r:id="rId37"/>
    <p:sldId id="626" r:id="rId38"/>
    <p:sldId id="564" r:id="rId39"/>
    <p:sldId id="565" r:id="rId40"/>
    <p:sldId id="566" r:id="rId41"/>
    <p:sldId id="627" r:id="rId42"/>
    <p:sldId id="567" r:id="rId43"/>
    <p:sldId id="568" r:id="rId44"/>
    <p:sldId id="569" r:id="rId45"/>
    <p:sldId id="570" r:id="rId46"/>
    <p:sldId id="571" r:id="rId47"/>
    <p:sldId id="572" r:id="rId48"/>
    <p:sldId id="573" r:id="rId49"/>
    <p:sldId id="574" r:id="rId50"/>
    <p:sldId id="575" r:id="rId51"/>
    <p:sldId id="576" r:id="rId52"/>
    <p:sldId id="577" r:id="rId53"/>
    <p:sldId id="578" r:id="rId54"/>
    <p:sldId id="579" r:id="rId55"/>
    <p:sldId id="580" r:id="rId56"/>
    <p:sldId id="581" r:id="rId57"/>
    <p:sldId id="582" r:id="rId58"/>
    <p:sldId id="583" r:id="rId59"/>
    <p:sldId id="584" r:id="rId60"/>
    <p:sldId id="585" r:id="rId61"/>
    <p:sldId id="586" r:id="rId62"/>
    <p:sldId id="587" r:id="rId63"/>
    <p:sldId id="588" r:id="rId64"/>
    <p:sldId id="589" r:id="rId65"/>
    <p:sldId id="590" r:id="rId66"/>
    <p:sldId id="591" r:id="rId67"/>
    <p:sldId id="592" r:id="rId68"/>
    <p:sldId id="593" r:id="rId69"/>
    <p:sldId id="594" r:id="rId70"/>
    <p:sldId id="595" r:id="rId71"/>
    <p:sldId id="596" r:id="rId72"/>
    <p:sldId id="597" r:id="rId73"/>
    <p:sldId id="628" r:id="rId74"/>
    <p:sldId id="598" r:id="rId75"/>
    <p:sldId id="599" r:id="rId76"/>
    <p:sldId id="600" r:id="rId77"/>
    <p:sldId id="601" r:id="rId78"/>
    <p:sldId id="602" r:id="rId79"/>
    <p:sldId id="603" r:id="rId80"/>
    <p:sldId id="604" r:id="rId81"/>
    <p:sldId id="605" r:id="rId82"/>
    <p:sldId id="606" r:id="rId83"/>
    <p:sldId id="607" r:id="rId84"/>
    <p:sldId id="608" r:id="rId85"/>
    <p:sldId id="609" r:id="rId86"/>
    <p:sldId id="610" r:id="rId87"/>
    <p:sldId id="611" r:id="rId88"/>
    <p:sldId id="612" r:id="rId89"/>
    <p:sldId id="613" r:id="rId90"/>
    <p:sldId id="614" r:id="rId91"/>
    <p:sldId id="615" r:id="rId92"/>
    <p:sldId id="616" r:id="rId93"/>
    <p:sldId id="617" r:id="rId94"/>
    <p:sldId id="618" r:id="rId95"/>
    <p:sldId id="620" r:id="rId96"/>
    <p:sldId id="621" r:id="rId97"/>
    <p:sldId id="622" r:id="rId98"/>
    <p:sldId id="623" r:id="rId99"/>
    <p:sldId id="624" r:id="rId100"/>
    <p:sldId id="625"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124"/>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03"/>
    <p:restoredTop sz="94669"/>
  </p:normalViewPr>
  <p:slideViewPr>
    <p:cSldViewPr snapToGrid="0" snapToObjects="1">
      <p:cViewPr varScale="1">
        <p:scale>
          <a:sx n="121" d="100"/>
          <a:sy n="121" d="100"/>
        </p:scale>
        <p:origin x="432" y="168"/>
      </p:cViewPr>
      <p:guideLst/>
    </p:cSldViewPr>
  </p:slideViewPr>
  <p:notesTextViewPr>
    <p:cViewPr>
      <p:scale>
        <a:sx n="1" d="1"/>
        <a:sy n="1" d="1"/>
      </p:scale>
      <p:origin x="0" y="0"/>
    </p:cViewPr>
  </p:notesTextViewPr>
  <p:notesViewPr>
    <p:cSldViewPr snapToGrid="0" snapToObjects="1">
      <p:cViewPr varScale="1">
        <p:scale>
          <a:sx n="91" d="100"/>
          <a:sy n="91" d="100"/>
        </p:scale>
        <p:origin x="2600" y="192"/>
      </p:cViewPr>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handoutMaster" Target="handoutMasters/handoutMaster1.xml"/><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EC2415-FE87-A04A-A085-93C518FA701C}" type="datetimeFigureOut">
              <a:rPr lang="en-US" smtClean="0"/>
              <a:t>5/25/16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8B599C-567E-834E-B5E1-0736CC1EB0A9}" type="slidenum">
              <a:rPr lang="en-US" smtClean="0"/>
              <a:t>‹#›</a:t>
            </a:fld>
            <a:endParaRPr lang="en-US"/>
          </a:p>
        </p:txBody>
      </p:sp>
    </p:spTree>
    <p:extLst>
      <p:ext uri="{BB962C8B-B14F-4D97-AF65-F5344CB8AC3E}">
        <p14:creationId xmlns:p14="http://schemas.microsoft.com/office/powerpoint/2010/main" val="28840195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528043"/>
      </p:ext>
    </p:extLst>
  </p:cSld>
  <p:clrMapOvr>
    <a:masterClrMapping/>
  </p:clrMapOvr>
  <p:transition spd="slow" advClick="0" advTm="9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307478476"/>
      </p:ext>
    </p:extLst>
  </p:cSld>
  <p:clrMapOvr>
    <a:masterClrMapping/>
  </p:clrMapOvr>
  <p:transition spd="slow" advClick="0" advTm="9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945091450"/>
      </p:ext>
    </p:extLst>
  </p:cSld>
  <p:clrMapOvr>
    <a:masterClrMapping/>
  </p:clrMapOvr>
  <p:transition spd="slow" advClick="0" advTm="9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1337255152"/>
      </p:ext>
    </p:extLst>
  </p:cSld>
  <p:clrMapOvr>
    <a:masterClrMapping/>
  </p:clrMapOvr>
  <p:transition spd="slow" advClick="0" advTm="9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1830973809"/>
      </p:ext>
    </p:extLst>
  </p:cSld>
  <p:clrMapOvr>
    <a:masterClrMapping/>
  </p:clrMapOvr>
  <p:transition spd="slow" advClick="0" advTm="9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1883630000"/>
      </p:ext>
    </p:extLst>
  </p:cSld>
  <p:clrMapOvr>
    <a:masterClrMapping/>
  </p:clrMapOvr>
  <p:transition spd="slow" advClick="0" advTm="9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2112969573"/>
      </p:ext>
    </p:extLst>
  </p:cSld>
  <p:clrMapOvr>
    <a:masterClrMapping/>
  </p:clrMapOvr>
  <p:transition spd="slow" advClick="0" advTm="9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1890026619"/>
      </p:ext>
    </p:extLst>
  </p:cSld>
  <p:clrMapOvr>
    <a:masterClrMapping/>
  </p:clrMapOvr>
  <p:transition spd="slow" advClick="0" advTm="9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99279109"/>
      </p:ext>
    </p:extLst>
  </p:cSld>
  <p:clrMapOvr>
    <a:masterClrMapping/>
  </p:clrMapOvr>
  <p:transition spd="slow" advClick="0" advTm="9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2136674891"/>
      </p:ext>
    </p:extLst>
  </p:cSld>
  <p:clrMapOvr>
    <a:masterClrMapping/>
  </p:clrMapOvr>
  <p:transition spd="slow" advClick="0" advTm="9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873347903"/>
      </p:ext>
    </p:extLst>
  </p:cSld>
  <p:clrMapOvr>
    <a:masterClrMapping/>
  </p:clrMapOvr>
  <p:transition spd="slow" advClick="0" advTm="9000">
    <p:cove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5711223"/>
            <a:ext cx="12192000" cy="1157286"/>
          </a:xfrm>
          <a:prstGeom prst="rect">
            <a:avLst/>
          </a:prstGeom>
          <a:solidFill>
            <a:srgbClr val="A1512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3512255" y="5905898"/>
            <a:ext cx="8460778" cy="769441"/>
          </a:xfrm>
          <a:prstGeom prst="rect">
            <a:avLst/>
          </a:prstGeom>
          <a:noFill/>
        </p:spPr>
        <p:txBody>
          <a:bodyPr wrap="none" rtlCol="0">
            <a:spAutoFit/>
          </a:bodyPr>
          <a:lstStyle/>
          <a:p>
            <a:r>
              <a:rPr lang="en-US" sz="4400" b="0" i="0" dirty="0" smtClean="0">
                <a:solidFill>
                  <a:schemeClr val="bg1"/>
                </a:solidFill>
                <a:latin typeface="BentonSans Book" charset="0"/>
                <a:ea typeface="BentonSans Book" charset="0"/>
                <a:cs typeface="BentonSans Book" charset="0"/>
              </a:rPr>
              <a:t>2016 NISOD </a:t>
            </a:r>
            <a:r>
              <a:rPr lang="en-US" sz="4400" b="0" i="0" cap="small" baseline="0" dirty="0" smtClean="0">
                <a:solidFill>
                  <a:schemeClr val="bg1"/>
                </a:solidFill>
                <a:latin typeface="BentonSans Book" charset="0"/>
                <a:ea typeface="BentonSans Book" charset="0"/>
                <a:cs typeface="BentonSans Book" charset="0"/>
              </a:rPr>
              <a:t>Excellence Awards</a:t>
            </a:r>
            <a:endParaRPr lang="en-US" sz="4400" b="0" i="0" cap="small" baseline="0" dirty="0">
              <a:solidFill>
                <a:schemeClr val="bg1"/>
              </a:solidFill>
              <a:latin typeface="BentonSans Book" charset="0"/>
              <a:ea typeface="BentonSans Book" charset="0"/>
              <a:cs typeface="BentonSans Book" charset="0"/>
            </a:endParaRPr>
          </a:p>
        </p:txBody>
      </p:sp>
      <p:sp>
        <p:nvSpPr>
          <p:cNvPr id="11" name="Rectangle 10"/>
          <p:cNvSpPr/>
          <p:nvPr userDrawn="1"/>
        </p:nvSpPr>
        <p:spPr>
          <a:xfrm>
            <a:off x="235741" y="4850104"/>
            <a:ext cx="2896342" cy="178319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userDrawn="1"/>
        </p:nvPicPr>
        <p:blipFill>
          <a:blip r:embed="rId13"/>
          <a:stretch>
            <a:fillRect/>
          </a:stretch>
        </p:blipFill>
        <p:spPr>
          <a:xfrm>
            <a:off x="483513" y="5050331"/>
            <a:ext cx="2364792" cy="1453362"/>
          </a:xfrm>
          <a:prstGeom prst="rect">
            <a:avLst/>
          </a:prstGeom>
        </p:spPr>
      </p:pic>
      <p:sp>
        <p:nvSpPr>
          <p:cNvPr id="12" name="Rectangle 11"/>
          <p:cNvSpPr/>
          <p:nvPr userDrawn="1"/>
        </p:nvSpPr>
        <p:spPr>
          <a:xfrm>
            <a:off x="0" y="-1"/>
            <a:ext cx="12192000" cy="162899"/>
          </a:xfrm>
          <a:prstGeom prst="rect">
            <a:avLst/>
          </a:prstGeom>
          <a:solidFill>
            <a:srgbClr val="A1512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966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9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tif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tif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1" y="243152"/>
            <a:ext cx="11775722" cy="1938992"/>
          </a:xfrm>
          <a:prstGeom prst="rect">
            <a:avLst/>
          </a:prstGeom>
        </p:spPr>
        <p:txBody>
          <a:bodyPr wrap="square">
            <a:spAutoFit/>
          </a:bodyPr>
          <a:lstStyle/>
          <a:p>
            <a:r>
              <a:rPr lang="en-US" sz="2400" dirty="0" smtClean="0"/>
              <a:t>I </a:t>
            </a:r>
            <a:r>
              <a:rPr lang="en-US" sz="2400" dirty="0"/>
              <a:t>am a firm believer that education should be a fun adventure. My two major </a:t>
            </a:r>
            <a:r>
              <a:rPr lang="en-US" sz="2400" dirty="0" smtClean="0"/>
              <a:t>areas—American </a:t>
            </a:r>
            <a:r>
              <a:rPr lang="en-US" sz="2400" dirty="0"/>
              <a:t>History and American </a:t>
            </a:r>
            <a:r>
              <a:rPr lang="en-US" sz="2400" dirty="0" smtClean="0"/>
              <a:t>Government—lend </a:t>
            </a:r>
            <a:r>
              <a:rPr lang="en-US" sz="2400" dirty="0"/>
              <a:t>themselves well to that view. History is a subject about people. All one needs to do is read it like a storybook</a:t>
            </a:r>
            <a:r>
              <a:rPr lang="en-US" sz="2400" dirty="0" smtClean="0"/>
              <a:t>.</a:t>
            </a:r>
            <a:endParaRPr lang="en-US" sz="2400" dirty="0"/>
          </a:p>
          <a:p>
            <a:endParaRPr lang="en-US" sz="2400" dirty="0"/>
          </a:p>
          <a:p>
            <a:r>
              <a:rPr lang="en-US" sz="2400" dirty="0"/>
              <a:t>—Patty </a:t>
            </a:r>
            <a:r>
              <a:rPr lang="en-US" sz="2400" dirty="0" err="1"/>
              <a:t>Emmerich</a:t>
            </a:r>
            <a:r>
              <a:rPr lang="en-US" sz="2400" dirty="0"/>
              <a:t>, New Mexico Junior College (New Mexico)</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0434" y="2595657"/>
            <a:ext cx="8614833" cy="2485855"/>
          </a:xfrm>
          <a:prstGeom prst="rect">
            <a:avLst/>
          </a:prstGeom>
          <a:ln w="19050">
            <a:solidFill>
              <a:schemeClr val="tx1"/>
            </a:solidFill>
          </a:ln>
        </p:spPr>
      </p:pic>
    </p:spTree>
    <p:extLst>
      <p:ext uri="{BB962C8B-B14F-4D97-AF65-F5344CB8AC3E}">
        <p14:creationId xmlns:p14="http://schemas.microsoft.com/office/powerpoint/2010/main" val="1789395049"/>
      </p:ext>
    </p:extLst>
  </p:cSld>
  <p:clrMapOvr>
    <a:masterClrMapping/>
  </p:clrMapOvr>
  <p:transition spd="slow" advClick="0" advTm="9000">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645" y="417919"/>
            <a:ext cx="6131728" cy="3785652"/>
          </a:xfrm>
          <a:prstGeom prst="rect">
            <a:avLst/>
          </a:prstGeom>
        </p:spPr>
        <p:txBody>
          <a:bodyPr wrap="square">
            <a:spAutoFit/>
          </a:bodyPr>
          <a:lstStyle/>
          <a:p>
            <a:r>
              <a:rPr lang="en-US" sz="2400" dirty="0" smtClean="0"/>
              <a:t>Teaching </a:t>
            </a:r>
            <a:r>
              <a:rPr lang="en-US" sz="2400" dirty="0"/>
              <a:t>history goes beyond the classroom. It is keeping the past alive by asking questions, learning, demonstrating, and preserving stories, techniques, homespun traditions, and culture. History is a gift from those before us that should be treasured and shared with all in a community</a:t>
            </a:r>
            <a:r>
              <a:rPr lang="en-US" sz="2400" dirty="0" smtClean="0"/>
              <a:t>.</a:t>
            </a:r>
            <a:endParaRPr lang="en-US" sz="2400" dirty="0"/>
          </a:p>
          <a:p>
            <a:endParaRPr lang="en-US" sz="2400" dirty="0"/>
          </a:p>
          <a:p>
            <a:r>
              <a:rPr lang="en-US" sz="2400" dirty="0"/>
              <a:t>—Aliza </a:t>
            </a:r>
            <a:r>
              <a:rPr lang="en-US" sz="2400" dirty="0" err="1"/>
              <a:t>Novacek</a:t>
            </a:r>
            <a:r>
              <a:rPr lang="en-US" sz="2400" dirty="0"/>
              <a:t>-Olson, Northland Community and Technical College (Minnesota)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468015" y="253038"/>
            <a:ext cx="5637615" cy="4362093"/>
          </a:xfrm>
          <a:prstGeom prst="rect">
            <a:avLst/>
          </a:prstGeom>
          <a:ln w="19050">
            <a:solidFill>
              <a:schemeClr val="tx1"/>
            </a:solidFill>
          </a:ln>
        </p:spPr>
      </p:pic>
    </p:spTree>
    <p:extLst>
      <p:ext uri="{BB962C8B-B14F-4D97-AF65-F5344CB8AC3E}">
        <p14:creationId xmlns:p14="http://schemas.microsoft.com/office/powerpoint/2010/main" val="654889561"/>
      </p:ext>
    </p:extLst>
  </p:cSld>
  <p:clrMapOvr>
    <a:masterClrMapping/>
  </p:clrMapOvr>
  <p:transition spd="slow" advClick="0" advTm="9000">
    <p:cove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23289" y="321028"/>
            <a:ext cx="4797778" cy="4524315"/>
          </a:xfrm>
          <a:prstGeom prst="rect">
            <a:avLst/>
          </a:prstGeom>
        </p:spPr>
        <p:txBody>
          <a:bodyPr wrap="square">
            <a:spAutoFit/>
          </a:bodyPr>
          <a:lstStyle/>
          <a:p>
            <a:r>
              <a:rPr lang="de-DE" sz="2400" dirty="0" smtClean="0"/>
              <a:t>“</a:t>
            </a:r>
            <a:r>
              <a:rPr lang="en-US" sz="2400" dirty="0" smtClean="0"/>
              <a:t>Excellence </a:t>
            </a:r>
            <a:r>
              <a:rPr lang="en-US" sz="2400" dirty="0"/>
              <a:t>begets excellence. Students will rise to each occasion if you set the bar high and give them the tools and encouragement to reach it! Mediocrity isn’t good enough. I am challenged every day to model personal and professional behaviors to which my students may aspire. Ultimately they inspire me</a:t>
            </a:r>
            <a:r>
              <a:rPr lang="en-US" sz="2400" dirty="0" smtClean="0"/>
              <a:t>!</a:t>
            </a:r>
            <a:r>
              <a:rPr lang="bg-BG" sz="2400" dirty="0" smtClean="0"/>
              <a:t>”</a:t>
            </a:r>
            <a:endParaRPr lang="en-US" sz="2400" dirty="0"/>
          </a:p>
          <a:p>
            <a:endParaRPr lang="en-US" sz="2400" dirty="0"/>
          </a:p>
          <a:p>
            <a:r>
              <a:rPr lang="en-US" sz="2400" dirty="0"/>
              <a:t>—Lori Wahl, Zane State College (Ohio)</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1062" y="252020"/>
            <a:ext cx="6547556" cy="4365038"/>
          </a:xfrm>
          <a:prstGeom prst="rect">
            <a:avLst/>
          </a:prstGeom>
          <a:ln w="19050">
            <a:solidFill>
              <a:schemeClr val="tx1"/>
            </a:solidFill>
          </a:ln>
        </p:spPr>
      </p:pic>
    </p:spTree>
    <p:extLst>
      <p:ext uri="{BB962C8B-B14F-4D97-AF65-F5344CB8AC3E}">
        <p14:creationId xmlns:p14="http://schemas.microsoft.com/office/powerpoint/2010/main" val="216678832"/>
      </p:ext>
    </p:extLst>
  </p:cSld>
  <p:clrMapOvr>
    <a:masterClrMapping/>
  </p:clrMapOvr>
  <p:transition spd="slow" advClick="0" advTm="9000">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2132" y="729004"/>
            <a:ext cx="6989567" cy="3416320"/>
          </a:xfrm>
          <a:prstGeom prst="rect">
            <a:avLst/>
          </a:prstGeom>
        </p:spPr>
        <p:txBody>
          <a:bodyPr wrap="square">
            <a:spAutoFit/>
          </a:bodyPr>
          <a:lstStyle/>
          <a:p>
            <a:r>
              <a:rPr lang="en-US" sz="2400" dirty="0" smtClean="0"/>
              <a:t>I </a:t>
            </a:r>
            <a:r>
              <a:rPr lang="en-US" sz="2400" dirty="0"/>
              <a:t>enjoy journeying with students from insecurity to comfort with mathematics. I try to be involved with students' learning by learning it again through their eyes, and supporting them through the struggle. Teaching is the mind-work of commitment to students’ excellence, and the heart-work of patience and compassion</a:t>
            </a:r>
            <a:r>
              <a:rPr lang="en-US" sz="2400" dirty="0" smtClean="0"/>
              <a:t>.</a:t>
            </a:r>
            <a:endParaRPr lang="en-US" sz="2400" dirty="0"/>
          </a:p>
          <a:p>
            <a:endParaRPr lang="en-US" sz="2400" dirty="0"/>
          </a:p>
          <a:p>
            <a:r>
              <a:rPr lang="en-US" sz="2400" dirty="0"/>
              <a:t>—Heidi Hunt-Ruiz, Northwest Vista College (Texas)</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8057072" y="244412"/>
            <a:ext cx="4046534" cy="5375095"/>
          </a:xfrm>
          <a:prstGeom prst="rect">
            <a:avLst/>
          </a:prstGeom>
        </p:spPr>
      </p:pic>
    </p:spTree>
    <p:extLst>
      <p:ext uri="{BB962C8B-B14F-4D97-AF65-F5344CB8AC3E}">
        <p14:creationId xmlns:p14="http://schemas.microsoft.com/office/powerpoint/2010/main" val="875160852"/>
      </p:ext>
    </p:extLst>
  </p:cSld>
  <p:clrMapOvr>
    <a:masterClrMapping/>
  </p:clrMapOvr>
  <p:transition spd="slow" advClick="0" advTm="9000">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53867" y="278818"/>
            <a:ext cx="4380088" cy="4893647"/>
          </a:xfrm>
          <a:prstGeom prst="rect">
            <a:avLst/>
          </a:prstGeom>
        </p:spPr>
        <p:txBody>
          <a:bodyPr wrap="square">
            <a:spAutoFit/>
          </a:bodyPr>
          <a:lstStyle/>
          <a:p>
            <a:r>
              <a:rPr lang="en-US" sz="2400" dirty="0" smtClean="0"/>
              <a:t>What </a:t>
            </a:r>
            <a:r>
              <a:rPr lang="en-US" sz="2400" dirty="0"/>
              <a:t>drives me is the knowledge that we are providing our students with valuable educational experiences and access to cutting-edge technology that will enable them to reach their goals. Whether they decide to continue their education or enter the job market, their success keeps me going</a:t>
            </a:r>
            <a:r>
              <a:rPr lang="en-US" sz="2400" dirty="0" smtClean="0"/>
              <a:t>.</a:t>
            </a:r>
            <a:endParaRPr lang="en-US" sz="2400" dirty="0"/>
          </a:p>
          <a:p>
            <a:endParaRPr lang="en-US" sz="2400" dirty="0"/>
          </a:p>
          <a:p>
            <a:r>
              <a:rPr lang="en-US" sz="2400" dirty="0"/>
              <a:t>—Jason Slade, Northwestern Michigan College (Michigan)</a:t>
            </a:r>
            <a:endParaRPr lang="en-US" sz="2400" dirty="0">
              <a:latin typeface="Georgia" charset="0"/>
              <a:ea typeface="Georgia" charset="0"/>
              <a:cs typeface="Georgia"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553" y="261566"/>
            <a:ext cx="7445852" cy="3766969"/>
          </a:xfrm>
          <a:prstGeom prst="rect">
            <a:avLst/>
          </a:prstGeom>
          <a:ln w="19050">
            <a:solidFill>
              <a:schemeClr val="tx1"/>
            </a:solidFill>
          </a:ln>
        </p:spPr>
      </p:pic>
    </p:spTree>
    <p:extLst>
      <p:ext uri="{BB962C8B-B14F-4D97-AF65-F5344CB8AC3E}">
        <p14:creationId xmlns:p14="http://schemas.microsoft.com/office/powerpoint/2010/main" val="712941261"/>
      </p:ext>
    </p:extLst>
  </p:cSld>
  <p:clrMapOvr>
    <a:masterClrMapping/>
  </p:clrMapOvr>
  <p:transition spd="slow" advClick="0" advTm="9000">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3790" y="544016"/>
            <a:ext cx="6272432" cy="3046988"/>
          </a:xfrm>
          <a:prstGeom prst="rect">
            <a:avLst/>
          </a:prstGeom>
        </p:spPr>
        <p:txBody>
          <a:bodyPr wrap="square">
            <a:spAutoFit/>
          </a:bodyPr>
          <a:lstStyle/>
          <a:p>
            <a:r>
              <a:rPr lang="en-US" sz="2400" dirty="0" smtClean="0"/>
              <a:t>My </a:t>
            </a:r>
            <a:r>
              <a:rPr lang="en-US" sz="2400" dirty="0"/>
              <a:t>students are my passion. It is important for each student to understand </a:t>
            </a:r>
            <a:r>
              <a:rPr lang="en-US" sz="2400" dirty="0" smtClean="0"/>
              <a:t>deaf </a:t>
            </a:r>
            <a:r>
              <a:rPr lang="en-US" sz="2400" dirty="0"/>
              <a:t>culture and learn to </a:t>
            </a:r>
            <a:r>
              <a:rPr lang="en-US" sz="2400" dirty="0" smtClean="0"/>
              <a:t>communicate and express </a:t>
            </a:r>
            <a:r>
              <a:rPr lang="en-US" sz="2400" dirty="0"/>
              <a:t>themselves in American Sign Language. It is my passion to encourage and connect with each student</a:t>
            </a:r>
            <a:r>
              <a:rPr lang="en-US" sz="2400" dirty="0" smtClean="0"/>
              <a:t>.</a:t>
            </a:r>
            <a:endParaRPr lang="en-US" sz="2400" dirty="0"/>
          </a:p>
          <a:p>
            <a:endParaRPr lang="en-US" sz="2400" dirty="0"/>
          </a:p>
          <a:p>
            <a:r>
              <a:rPr lang="en-US" sz="2400" dirty="0"/>
              <a:t>—Gary Davis, Oklahoma State </a:t>
            </a:r>
            <a:r>
              <a:rPr lang="en-US" sz="2400" dirty="0" smtClean="0"/>
              <a:t>University </a:t>
            </a:r>
            <a:r>
              <a:rPr lang="en-US" sz="2400" dirty="0"/>
              <a:t>- OKC (Oklahoma)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3440" y="249888"/>
            <a:ext cx="5513729" cy="4410983"/>
          </a:xfrm>
          <a:prstGeom prst="rect">
            <a:avLst/>
          </a:prstGeom>
          <a:ln w="19050">
            <a:solidFill>
              <a:schemeClr val="tx1"/>
            </a:solidFill>
          </a:ln>
        </p:spPr>
      </p:pic>
    </p:spTree>
    <p:extLst>
      <p:ext uri="{BB962C8B-B14F-4D97-AF65-F5344CB8AC3E}">
        <p14:creationId xmlns:p14="http://schemas.microsoft.com/office/powerpoint/2010/main" val="1592507014"/>
      </p:ext>
    </p:extLst>
  </p:cSld>
  <p:clrMapOvr>
    <a:masterClrMapping/>
  </p:clrMapOvr>
  <p:transition spd="slow" advClick="0" advTm="9000">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75442" y="1513512"/>
            <a:ext cx="10249846" cy="1938992"/>
          </a:xfrm>
          <a:prstGeom prst="rect">
            <a:avLst/>
          </a:prstGeom>
        </p:spPr>
        <p:txBody>
          <a:bodyPr wrap="square">
            <a:spAutoFit/>
          </a:bodyPr>
          <a:lstStyle/>
          <a:p>
            <a:r>
              <a:rPr lang="en-US" sz="2400" dirty="0" smtClean="0"/>
              <a:t>Working </a:t>
            </a:r>
            <a:r>
              <a:rPr lang="en-US" sz="2400" dirty="0"/>
              <a:t>at Ozarks Technical Community College has provided me with the flexibility to pursue my true </a:t>
            </a:r>
            <a:r>
              <a:rPr lang="en-US" sz="2400" dirty="0" smtClean="0"/>
              <a:t>passion, which is </a:t>
            </a:r>
            <a:r>
              <a:rPr lang="en-US" sz="2400" dirty="0"/>
              <a:t>engaging college students in a meaningful study of history</a:t>
            </a:r>
            <a:r>
              <a:rPr lang="en-US" sz="2400" dirty="0" smtClean="0"/>
              <a:t>.</a:t>
            </a:r>
            <a:endParaRPr lang="en-US" sz="2400" dirty="0"/>
          </a:p>
          <a:p>
            <a:endParaRPr lang="en-US" sz="2400" dirty="0"/>
          </a:p>
          <a:p>
            <a:r>
              <a:rPr lang="en-US" sz="2400" dirty="0"/>
              <a:t>—</a:t>
            </a:r>
            <a:r>
              <a:rPr lang="en-US" sz="2400" dirty="0" smtClean="0"/>
              <a:t>Jennifer Bump</a:t>
            </a:r>
            <a:r>
              <a:rPr lang="en-US" sz="2400" dirty="0"/>
              <a:t>, Ozarks Technical Community College (Missouri)</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176691737"/>
      </p:ext>
    </p:extLst>
  </p:cSld>
  <p:clrMapOvr>
    <a:masterClrMapping/>
  </p:clrMapOvr>
  <p:transition spd="slow" advClick="0" advTm="9000">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8052" y="1260453"/>
            <a:ext cx="10692905" cy="2677656"/>
          </a:xfrm>
          <a:prstGeom prst="rect">
            <a:avLst/>
          </a:prstGeom>
        </p:spPr>
        <p:txBody>
          <a:bodyPr wrap="square">
            <a:spAutoFit/>
          </a:bodyPr>
          <a:lstStyle/>
          <a:p>
            <a:r>
              <a:rPr lang="en-US" sz="2400" dirty="0" smtClean="0"/>
              <a:t>The </a:t>
            </a:r>
            <a:r>
              <a:rPr lang="en-US" sz="2400" dirty="0"/>
              <a:t>most rewarding thing about teaching community college students is seeing lives transformed. From traditional students just beginning to explore college-level academics and career choices, to nontraditional students returning to education after many years away, everyone who succeeds becomes more confident, more knowledgeable, more highly skilled, and more employable</a:t>
            </a:r>
            <a:r>
              <a:rPr lang="en-US" sz="2400" dirty="0" smtClean="0"/>
              <a:t>.</a:t>
            </a:r>
            <a:endParaRPr lang="en-US" sz="2400" dirty="0"/>
          </a:p>
          <a:p>
            <a:endParaRPr lang="en-US" sz="2400" dirty="0"/>
          </a:p>
          <a:p>
            <a:r>
              <a:rPr lang="en-US" sz="2400" dirty="0"/>
              <a:t>—David </a:t>
            </a:r>
            <a:r>
              <a:rPr lang="en-US" sz="2400" dirty="0" err="1"/>
              <a:t>Fotopulos</a:t>
            </a:r>
            <a:r>
              <a:rPr lang="en-US" sz="2400" dirty="0"/>
              <a:t>, Ozarks Technical Community College (Missouri)</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481118536"/>
      </p:ext>
    </p:extLst>
  </p:cSld>
  <p:clrMapOvr>
    <a:masterClrMapping/>
  </p:clrMapOvr>
  <p:transition spd="slow" advClick="0" advTm="9000">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78222" y="544016"/>
            <a:ext cx="5588000" cy="3785652"/>
          </a:xfrm>
          <a:prstGeom prst="rect">
            <a:avLst/>
          </a:prstGeom>
        </p:spPr>
        <p:txBody>
          <a:bodyPr wrap="square">
            <a:spAutoFit/>
          </a:bodyPr>
          <a:lstStyle/>
          <a:p>
            <a:r>
              <a:rPr lang="en-US" sz="2400" dirty="0" smtClean="0"/>
              <a:t>Whether </a:t>
            </a:r>
            <a:r>
              <a:rPr lang="en-US" sz="2400" dirty="0"/>
              <a:t>I’m helping a student just out of high school understand college, or a student who is in their 60s who has not been to school in many years and is trying to figure out Microsoft </a:t>
            </a:r>
            <a:r>
              <a:rPr lang="en-US" sz="2400" dirty="0" smtClean="0"/>
              <a:t>Office, these </a:t>
            </a:r>
            <a:r>
              <a:rPr lang="en-US" sz="2400" dirty="0"/>
              <a:t>students, in this environment, make me excited to </a:t>
            </a:r>
            <a:r>
              <a:rPr lang="en-US" sz="2400" dirty="0" smtClean="0"/>
              <a:t>come</a:t>
            </a:r>
            <a:r>
              <a:rPr lang="en-US" sz="2400" dirty="0"/>
              <a:t> </a:t>
            </a:r>
            <a:r>
              <a:rPr lang="en-US" sz="2400" dirty="0" smtClean="0"/>
              <a:t>“home</a:t>
            </a:r>
            <a:r>
              <a:rPr lang="en-US" sz="2400" dirty="0"/>
              <a:t>” every day</a:t>
            </a:r>
            <a:r>
              <a:rPr lang="en-US" sz="2400" dirty="0" smtClean="0"/>
              <a:t>!</a:t>
            </a:r>
            <a:endParaRPr lang="en-US" sz="2400" dirty="0"/>
          </a:p>
          <a:p>
            <a:endParaRPr lang="en-US" sz="2400" dirty="0"/>
          </a:p>
          <a:p>
            <a:r>
              <a:rPr lang="en-US" sz="2400" dirty="0"/>
              <a:t>—Michael </a:t>
            </a:r>
            <a:r>
              <a:rPr lang="en-US" sz="2400" dirty="0" err="1"/>
              <a:t>Holik</a:t>
            </a:r>
            <a:r>
              <a:rPr lang="en-US" sz="2400" dirty="0"/>
              <a:t>, Ozarks Technical Community College (Missouri)</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7025" y="248406"/>
            <a:ext cx="6121894" cy="4081262"/>
          </a:xfrm>
          <a:prstGeom prst="rect">
            <a:avLst/>
          </a:prstGeom>
          <a:ln w="19050">
            <a:solidFill>
              <a:schemeClr val="tx1"/>
            </a:solidFill>
          </a:ln>
        </p:spPr>
      </p:pic>
    </p:spTree>
    <p:extLst>
      <p:ext uri="{BB962C8B-B14F-4D97-AF65-F5344CB8AC3E}">
        <p14:creationId xmlns:p14="http://schemas.microsoft.com/office/powerpoint/2010/main" val="883303597"/>
      </p:ext>
    </p:extLst>
  </p:cSld>
  <p:clrMapOvr>
    <a:masterClrMapping/>
  </p:clrMapOvr>
  <p:transition spd="slow" advClick="0" advTm="9000">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8686" y="1513512"/>
            <a:ext cx="10575710" cy="1938992"/>
          </a:xfrm>
          <a:prstGeom prst="rect">
            <a:avLst/>
          </a:prstGeom>
        </p:spPr>
        <p:txBody>
          <a:bodyPr wrap="square">
            <a:spAutoFit/>
          </a:bodyPr>
          <a:lstStyle/>
          <a:p>
            <a:r>
              <a:rPr lang="en-US" sz="2400" dirty="0" smtClean="0"/>
              <a:t>If </a:t>
            </a:r>
            <a:r>
              <a:rPr lang="en-US" sz="2400" dirty="0"/>
              <a:t>we believe in the idea that everyone should have an opportunity to succeed in life, then providing every student with quality education is the best thing we can do to make that ideal a reality</a:t>
            </a:r>
            <a:r>
              <a:rPr lang="en-US" sz="2400" dirty="0" smtClean="0"/>
              <a:t>.</a:t>
            </a:r>
            <a:endParaRPr lang="en-US" sz="2400" dirty="0"/>
          </a:p>
          <a:p>
            <a:endParaRPr lang="en-US" sz="2400" dirty="0"/>
          </a:p>
          <a:p>
            <a:r>
              <a:rPr lang="en-US" sz="2400" dirty="0"/>
              <a:t>—Matthew Simpson, Ozarks Technical Community College (Missouri)</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29103068"/>
      </p:ext>
    </p:extLst>
  </p:cSld>
  <p:clrMapOvr>
    <a:masterClrMapping/>
  </p:clrMapOvr>
  <p:transition spd="slow" advClick="0" advTm="9000">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956" y="544016"/>
            <a:ext cx="5599288" cy="3416320"/>
          </a:xfrm>
          <a:prstGeom prst="rect">
            <a:avLst/>
          </a:prstGeom>
        </p:spPr>
        <p:txBody>
          <a:bodyPr wrap="square">
            <a:spAutoFit/>
          </a:bodyPr>
          <a:lstStyle/>
          <a:p>
            <a:r>
              <a:rPr lang="en-US" sz="2400" dirty="0" smtClean="0"/>
              <a:t>Working </a:t>
            </a:r>
            <a:r>
              <a:rPr lang="en-US" sz="2400" dirty="0"/>
              <a:t>with our American heroes inspires me on a daily basis. Our veterans have served our country in a dignified and honorable way. Serving them for serving us is </a:t>
            </a:r>
            <a:r>
              <a:rPr lang="en-US" sz="2400" dirty="0" smtClean="0"/>
              <a:t>an </a:t>
            </a:r>
            <a:r>
              <a:rPr lang="en-US" sz="2400" dirty="0"/>
              <a:t>honor and a privilege. Seeing our veterans cross the stage is a proud moment as a VA advisor</a:t>
            </a:r>
            <a:r>
              <a:rPr lang="en-US" sz="2400" dirty="0" smtClean="0"/>
              <a:t>.</a:t>
            </a:r>
            <a:endParaRPr lang="en-US" sz="2400" dirty="0"/>
          </a:p>
          <a:p>
            <a:endParaRPr lang="en-US" sz="2400" dirty="0"/>
          </a:p>
          <a:p>
            <a:r>
              <a:rPr lang="en-US" sz="2400" dirty="0"/>
              <a:t>—Laurie Medina, Palo Alto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1742" y="260728"/>
            <a:ext cx="6065250" cy="4682208"/>
          </a:xfrm>
          <a:prstGeom prst="rect">
            <a:avLst/>
          </a:prstGeom>
          <a:ln w="19050">
            <a:solidFill>
              <a:schemeClr val="tx1"/>
            </a:solidFill>
          </a:ln>
        </p:spPr>
      </p:pic>
    </p:spTree>
    <p:extLst>
      <p:ext uri="{BB962C8B-B14F-4D97-AF65-F5344CB8AC3E}">
        <p14:creationId xmlns:p14="http://schemas.microsoft.com/office/powerpoint/2010/main" val="876780406"/>
      </p:ext>
    </p:extLst>
  </p:cSld>
  <p:clrMapOvr>
    <a:masterClrMapping/>
  </p:clrMapOvr>
  <p:transition spd="slow" advClick="0" advTm="9000">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6904" y="1373575"/>
            <a:ext cx="10076090" cy="2308324"/>
          </a:xfrm>
          <a:prstGeom prst="rect">
            <a:avLst/>
          </a:prstGeom>
        </p:spPr>
        <p:txBody>
          <a:bodyPr wrap="square">
            <a:spAutoFit/>
          </a:bodyPr>
          <a:lstStyle/>
          <a:p>
            <a:r>
              <a:rPr lang="en-US" sz="2400" dirty="0" smtClean="0"/>
              <a:t>I </a:t>
            </a:r>
            <a:r>
              <a:rPr lang="en-US" sz="2400" dirty="0"/>
              <a:t>am motivated to teach students because I want to help produce individuals who can make positive contributions to our community. I tell my students all the time that when they know better, they should do better. I am lucky because I can help them </a:t>
            </a:r>
            <a:r>
              <a:rPr lang="en-US" sz="2400" dirty="0" smtClean="0"/>
              <a:t>to “know </a:t>
            </a:r>
            <a:r>
              <a:rPr lang="en-US" sz="2400" dirty="0"/>
              <a:t>better</a:t>
            </a:r>
            <a:r>
              <a:rPr lang="en-US" sz="2400" dirty="0" smtClean="0"/>
              <a:t>.”</a:t>
            </a:r>
            <a:endParaRPr lang="en-US" sz="2400" dirty="0"/>
          </a:p>
          <a:p>
            <a:endParaRPr lang="en-US" sz="2400" dirty="0"/>
          </a:p>
          <a:p>
            <a:r>
              <a:rPr lang="en-US" sz="2400" dirty="0"/>
              <a:t>—Matilda </a:t>
            </a:r>
            <a:r>
              <a:rPr lang="en-US" sz="2400" dirty="0" err="1"/>
              <a:t>Staudt</a:t>
            </a:r>
            <a:r>
              <a:rPr lang="en-US" sz="2400" dirty="0"/>
              <a:t>, Palo Alto College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5497928"/>
      </p:ext>
    </p:extLst>
  </p:cSld>
  <p:clrMapOvr>
    <a:masterClrMapping/>
  </p:clrMapOvr>
  <p:transition spd="slow" advClick="0" advTm="9000">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1" y="664599"/>
            <a:ext cx="5587999" cy="3785652"/>
          </a:xfrm>
          <a:prstGeom prst="rect">
            <a:avLst/>
          </a:prstGeom>
        </p:spPr>
        <p:txBody>
          <a:bodyPr wrap="square">
            <a:spAutoFit/>
          </a:bodyPr>
          <a:lstStyle/>
          <a:p>
            <a:r>
              <a:rPr lang="en-US" sz="2400" dirty="0" smtClean="0"/>
              <a:t>Teaching </a:t>
            </a:r>
            <a:r>
              <a:rPr lang="en-US" sz="2400" dirty="0"/>
              <a:t>has always been my passion. I taught elementary school for many years and now have the privilege of teaching future teachers. My students inspire me to continue pursuing excellence in teaching </a:t>
            </a:r>
            <a:r>
              <a:rPr lang="en-US" sz="2400" dirty="0" smtClean="0"/>
              <a:t>them, </a:t>
            </a:r>
            <a:r>
              <a:rPr lang="en-US" sz="2400" dirty="0"/>
              <a:t>as well as to encourage them to pursue excellence in their future careers</a:t>
            </a:r>
            <a:r>
              <a:rPr lang="en-US" sz="2400" dirty="0" smtClean="0"/>
              <a:t>.</a:t>
            </a:r>
            <a:endParaRPr lang="en-US" sz="2400" dirty="0"/>
          </a:p>
          <a:p>
            <a:endParaRPr lang="en-US" sz="2400" dirty="0"/>
          </a:p>
          <a:p>
            <a:r>
              <a:rPr lang="en-US" sz="2400" dirty="0"/>
              <a:t>—Ruth Wong, New Mexico Junior College (New Mexico)</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5869483" y="293206"/>
            <a:ext cx="6197592" cy="4459949"/>
          </a:xfrm>
          <a:prstGeom prst="rect">
            <a:avLst/>
          </a:prstGeom>
          <a:ln w="19050">
            <a:solidFill>
              <a:schemeClr val="tx1"/>
            </a:solidFill>
          </a:ln>
        </p:spPr>
      </p:pic>
    </p:spTree>
    <p:extLst>
      <p:ext uri="{BB962C8B-B14F-4D97-AF65-F5344CB8AC3E}">
        <p14:creationId xmlns:p14="http://schemas.microsoft.com/office/powerpoint/2010/main" val="1001595955"/>
      </p:ext>
    </p:extLst>
  </p:cSld>
  <p:clrMapOvr>
    <a:masterClrMapping/>
  </p:clrMapOvr>
  <p:transition spd="slow" advClick="0" advTm="9000">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4735" y="892807"/>
            <a:ext cx="6927537" cy="3046988"/>
          </a:xfrm>
          <a:prstGeom prst="rect">
            <a:avLst/>
          </a:prstGeom>
        </p:spPr>
        <p:txBody>
          <a:bodyPr wrap="square">
            <a:spAutoFit/>
          </a:bodyPr>
          <a:lstStyle/>
          <a:p>
            <a:r>
              <a:rPr lang="en-US" sz="2400" dirty="0" smtClean="0"/>
              <a:t>Student </a:t>
            </a:r>
            <a:r>
              <a:rPr lang="en-US" sz="2400" dirty="0"/>
              <a:t>and teacher successes are not independent of each other. I measure </a:t>
            </a:r>
            <a:r>
              <a:rPr lang="en-US" sz="2400" dirty="0" smtClean="0"/>
              <a:t>the </a:t>
            </a:r>
            <a:r>
              <a:rPr lang="en-US" sz="2400" dirty="0"/>
              <a:t>students’ and my success by the same standards. Success is measured by the students’ ability to think and communicate more effectively and to understand and apply the concepts learned in class to everyday life</a:t>
            </a:r>
            <a:r>
              <a:rPr lang="en-US" sz="2400" dirty="0" smtClean="0"/>
              <a:t>.</a:t>
            </a:r>
            <a:endParaRPr lang="en-US" sz="2400" dirty="0"/>
          </a:p>
          <a:p>
            <a:endParaRPr lang="en-US" sz="2400" dirty="0"/>
          </a:p>
          <a:p>
            <a:r>
              <a:rPr lang="en-US" sz="2400" dirty="0"/>
              <a:t>—Toni </a:t>
            </a:r>
            <a:r>
              <a:rPr lang="en-US" sz="2400" dirty="0" err="1"/>
              <a:t>Burkhalter</a:t>
            </a:r>
            <a:r>
              <a:rPr lang="en-US" sz="2400" dirty="0"/>
              <a:t>, Parkland College (Illinois)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9653" y="222103"/>
            <a:ext cx="4341260" cy="5426576"/>
          </a:xfrm>
          <a:prstGeom prst="rect">
            <a:avLst/>
          </a:prstGeom>
        </p:spPr>
      </p:pic>
    </p:spTree>
    <p:extLst>
      <p:ext uri="{BB962C8B-B14F-4D97-AF65-F5344CB8AC3E}">
        <p14:creationId xmlns:p14="http://schemas.microsoft.com/office/powerpoint/2010/main" val="628154609"/>
      </p:ext>
    </p:extLst>
  </p:cSld>
  <p:clrMapOvr>
    <a:masterClrMapping/>
  </p:clrMapOvr>
  <p:transition spd="slow" advClick="0" advTm="9000">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8491" y="836247"/>
            <a:ext cx="7502573" cy="2677656"/>
          </a:xfrm>
          <a:prstGeom prst="rect">
            <a:avLst/>
          </a:prstGeom>
        </p:spPr>
        <p:txBody>
          <a:bodyPr wrap="square">
            <a:spAutoFit/>
          </a:bodyPr>
          <a:lstStyle/>
          <a:p>
            <a:r>
              <a:rPr lang="en-US" sz="2400" dirty="0" smtClean="0"/>
              <a:t>Classroom </a:t>
            </a:r>
            <a:r>
              <a:rPr lang="en-US" sz="2400" dirty="0"/>
              <a:t>management and a good student rapport are essential elements to the success of our students, </a:t>
            </a:r>
            <a:r>
              <a:rPr lang="en-US" sz="2400" dirty="0" smtClean="0"/>
              <a:t>as </a:t>
            </a:r>
            <a:r>
              <a:rPr lang="en-US" sz="2400" dirty="0"/>
              <a:t>individuals and as a group. In order to keep my students engaged and effective, I </a:t>
            </a:r>
            <a:r>
              <a:rPr lang="en-US" sz="2400" dirty="0" smtClean="0"/>
              <a:t>use </a:t>
            </a:r>
            <a:r>
              <a:rPr lang="en-US" sz="2400" dirty="0"/>
              <a:t>hands-on activities and peer-to-peer teaching</a:t>
            </a:r>
            <a:r>
              <a:rPr lang="en-US" sz="2400" dirty="0" smtClean="0"/>
              <a:t>.</a:t>
            </a:r>
            <a:endParaRPr lang="en-US" sz="2400" dirty="0"/>
          </a:p>
          <a:p>
            <a:endParaRPr lang="en-US" sz="2400" dirty="0"/>
          </a:p>
          <a:p>
            <a:r>
              <a:rPr lang="en-US" sz="2400" dirty="0"/>
              <a:t>—Sonja McCall-</a:t>
            </a:r>
            <a:r>
              <a:rPr lang="en-US" sz="2400" dirty="0" err="1"/>
              <a:t>Strehlow</a:t>
            </a:r>
            <a:r>
              <a:rPr lang="en-US" sz="2400" dirty="0"/>
              <a:t>, Pensacola State College (Florida)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8392" y="237912"/>
            <a:ext cx="3611767" cy="5417652"/>
          </a:xfrm>
          <a:prstGeom prst="rect">
            <a:avLst/>
          </a:prstGeom>
          <a:ln w="19050">
            <a:solidFill>
              <a:schemeClr val="tx1"/>
            </a:solidFill>
          </a:ln>
        </p:spPr>
      </p:pic>
    </p:spTree>
    <p:extLst>
      <p:ext uri="{BB962C8B-B14F-4D97-AF65-F5344CB8AC3E}">
        <p14:creationId xmlns:p14="http://schemas.microsoft.com/office/powerpoint/2010/main" val="364904811"/>
      </p:ext>
    </p:extLst>
  </p:cSld>
  <p:clrMapOvr>
    <a:masterClrMapping/>
  </p:clrMapOvr>
  <p:transition spd="slow" advClick="0" advTm="9000">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956" y="343352"/>
            <a:ext cx="6412088" cy="3416320"/>
          </a:xfrm>
          <a:prstGeom prst="rect">
            <a:avLst/>
          </a:prstGeom>
        </p:spPr>
        <p:txBody>
          <a:bodyPr wrap="square">
            <a:spAutoFit/>
          </a:bodyPr>
          <a:lstStyle/>
          <a:p>
            <a:r>
              <a:rPr lang="en-US" sz="2400" dirty="0" smtClean="0"/>
              <a:t>I </a:t>
            </a:r>
            <a:r>
              <a:rPr lang="en-US" sz="2400" dirty="0"/>
              <a:t>am inspired to teach by knowing that I am helping students learn skills and knowledge required to obtain a degree in a healthcare or allied healthcare field so they can provide needed care to others. Words of wisdom: Always take responsibility for your actions and wash your hands often</a:t>
            </a:r>
            <a:r>
              <a:rPr lang="en-US" sz="2400" dirty="0" smtClean="0"/>
              <a:t>!</a:t>
            </a:r>
            <a:endParaRPr lang="en-US" sz="2400" dirty="0"/>
          </a:p>
          <a:p>
            <a:endParaRPr lang="en-US" sz="2400" dirty="0"/>
          </a:p>
          <a:p>
            <a:r>
              <a:rPr lang="en-US" sz="2400" dirty="0"/>
              <a:t>—</a:t>
            </a:r>
            <a:r>
              <a:rPr lang="en-US" sz="2400" dirty="0" err="1"/>
              <a:t>Mitzie</a:t>
            </a:r>
            <a:r>
              <a:rPr lang="en-US" sz="2400" dirty="0"/>
              <a:t> Sowell, Pensacola State College (Florida)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6952186" y="228948"/>
            <a:ext cx="5141105" cy="3645128"/>
          </a:xfrm>
          <a:prstGeom prst="rect">
            <a:avLst/>
          </a:prstGeom>
          <a:ln w="19050">
            <a:solidFill>
              <a:schemeClr val="tx1"/>
            </a:solidFill>
          </a:ln>
        </p:spPr>
      </p:pic>
    </p:spTree>
    <p:extLst>
      <p:ext uri="{BB962C8B-B14F-4D97-AF65-F5344CB8AC3E}">
        <p14:creationId xmlns:p14="http://schemas.microsoft.com/office/powerpoint/2010/main" val="1889346292"/>
      </p:ext>
    </p:extLst>
  </p:cSld>
  <p:clrMapOvr>
    <a:masterClrMapping/>
  </p:clrMapOvr>
  <p:transition spd="slow" advClick="0" advTm="9000">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30814" y="202310"/>
            <a:ext cx="5602690"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Stephen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King said</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“We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never know which lives we influence, or when, or why.” I strive to create opportunity after opportunity for this influence, and thereby education—in the classroom, online, and in my office. Engaged presence is a type of persistence necessary for a great educator</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—Amber Brooks,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Perimeter College</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at Georgia State University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(Georgia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200" b="0" i="0" u="none" strike="noStrike" kern="1200" cap="none" spc="0" normalizeH="0" baseline="0" noProof="0" dirty="0">
              <a:ln>
                <a:noFill/>
              </a:ln>
              <a:solidFill>
                <a:prstClr val="black"/>
              </a:solidFill>
              <a:effectLst/>
              <a:uLnTx/>
              <a:uFillTx/>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130833" y="285120"/>
            <a:ext cx="6050199" cy="4019461"/>
          </a:xfrm>
          <a:prstGeom prst="rect">
            <a:avLst/>
          </a:prstGeom>
          <a:ln w="19050">
            <a:solidFill>
              <a:schemeClr val="tx1"/>
            </a:solidFill>
          </a:ln>
        </p:spPr>
      </p:pic>
    </p:spTree>
    <p:extLst>
      <p:ext uri="{BB962C8B-B14F-4D97-AF65-F5344CB8AC3E}">
        <p14:creationId xmlns:p14="http://schemas.microsoft.com/office/powerpoint/2010/main" val="3773645046"/>
      </p:ext>
    </p:extLst>
  </p:cSld>
  <p:clrMapOvr>
    <a:masterClrMapping/>
  </p:clrMapOvr>
  <p:transition spd="slow" advClick="0" advTm="9000">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30814" y="1780944"/>
            <a:ext cx="56026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—Jane Hercules</a:t>
            </a:r>
            <a:r>
              <a:rPr lang="en-US" sz="2400" dirty="0">
                <a:solidFill>
                  <a:prstClr val="black"/>
                </a:solidFill>
              </a:rPr>
              <a:t>, Perimeter College at Georgia State University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(Georgia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200" b="0" i="0" u="none" strike="noStrike" kern="1200" cap="none" spc="0" normalizeH="0" baseline="0" noProof="0" dirty="0">
              <a:ln>
                <a:noFill/>
              </a:ln>
              <a:solidFill>
                <a:prstClr val="black"/>
              </a:solidFill>
              <a:effectLst/>
              <a:uLnTx/>
              <a:uFillTx/>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90887" y="250601"/>
            <a:ext cx="6159437" cy="4502553"/>
          </a:xfrm>
          <a:prstGeom prst="rect">
            <a:avLst/>
          </a:prstGeom>
          <a:ln w="19050">
            <a:solidFill>
              <a:schemeClr val="tx1"/>
            </a:solidFill>
          </a:ln>
        </p:spPr>
      </p:pic>
    </p:spTree>
    <p:extLst>
      <p:ext uri="{BB962C8B-B14F-4D97-AF65-F5344CB8AC3E}">
        <p14:creationId xmlns:p14="http://schemas.microsoft.com/office/powerpoint/2010/main" val="1335946619"/>
      </p:ext>
    </p:extLst>
  </p:cSld>
  <p:clrMapOvr>
    <a:masterClrMapping/>
  </p:clrMapOvr>
  <p:transition spd="slow" advClick="0" advTm="9000">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42160" y="4365938"/>
            <a:ext cx="810943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—Nicolette Rose</a:t>
            </a:r>
            <a:r>
              <a:rPr lang="en-US" sz="2400" dirty="0" smtClean="0">
                <a:solidFill>
                  <a:prstClr val="black"/>
                </a:solidFill>
              </a:rPr>
              <a:t>, </a:t>
            </a:r>
            <a:r>
              <a:rPr lang="en-US" sz="2400" dirty="0">
                <a:solidFill>
                  <a:prstClr val="black"/>
                </a:solidFill>
              </a:rPr>
              <a:t>Perimeter College at Georgia State University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(Georgia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200" b="0" i="0" u="none" strike="noStrike" kern="1200" cap="none" spc="0" normalizeH="0" baseline="0" noProof="0" dirty="0">
              <a:ln>
                <a:noFill/>
              </a:ln>
              <a:solidFill>
                <a:prstClr val="black"/>
              </a:solidFill>
              <a:effectLst/>
              <a:uLnTx/>
              <a:uFillTx/>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20763" y="309686"/>
            <a:ext cx="7544452" cy="4300951"/>
          </a:xfrm>
          <a:prstGeom prst="rect">
            <a:avLst/>
          </a:prstGeom>
          <a:ln w="19050">
            <a:solidFill>
              <a:schemeClr val="tx1"/>
            </a:solidFill>
          </a:ln>
        </p:spPr>
      </p:pic>
    </p:spTree>
    <p:extLst>
      <p:ext uri="{BB962C8B-B14F-4D97-AF65-F5344CB8AC3E}">
        <p14:creationId xmlns:p14="http://schemas.microsoft.com/office/powerpoint/2010/main" val="1418101942"/>
      </p:ext>
    </p:extLst>
  </p:cSld>
  <p:clrMapOvr>
    <a:masterClrMapping/>
  </p:clrMapOvr>
  <p:transition spd="slow" advClick="0" advTm="9000">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2380" y="1222746"/>
            <a:ext cx="10264626" cy="2677656"/>
          </a:xfrm>
          <a:prstGeom prst="rect">
            <a:avLst/>
          </a:prstGeom>
        </p:spPr>
        <p:txBody>
          <a:bodyPr wrap="square">
            <a:spAutoFit/>
          </a:bodyPr>
          <a:lstStyle/>
          <a:p>
            <a:r>
              <a:rPr lang="en-US" sz="2400" dirty="0" err="1" smtClean="0"/>
              <a:t>Amalia</a:t>
            </a:r>
            <a:r>
              <a:rPr lang="en-US" sz="2400" dirty="0" smtClean="0"/>
              <a:t> </a:t>
            </a:r>
            <a:r>
              <a:rPr lang="en-US" sz="2400" dirty="0"/>
              <a:t>promotes and attends evening fundraising events for the DACA students and has found several community donors to help students financially. She calls students often to check on them when instructors are concerned, and past students contact her to thank her for helping them succeed at Phoenix College and beyond</a:t>
            </a:r>
            <a:r>
              <a:rPr lang="en-US" sz="2400" dirty="0" smtClean="0"/>
              <a:t>.</a:t>
            </a:r>
            <a:endParaRPr lang="en-US" sz="2400" dirty="0"/>
          </a:p>
          <a:p>
            <a:endParaRPr lang="en-US" sz="2400" dirty="0"/>
          </a:p>
          <a:p>
            <a:r>
              <a:rPr lang="en-US" sz="2400" dirty="0"/>
              <a:t>—Amalia Villegas, Phoenix College (Arizona)</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549925102"/>
      </p:ext>
    </p:extLst>
  </p:cSld>
  <p:clrMapOvr>
    <a:masterClrMapping/>
  </p:clrMapOvr>
  <p:transition spd="slow" advClick="0" advTm="9000">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955" y="216208"/>
            <a:ext cx="5520267" cy="4154984"/>
          </a:xfrm>
          <a:prstGeom prst="rect">
            <a:avLst/>
          </a:prstGeom>
        </p:spPr>
        <p:txBody>
          <a:bodyPr wrap="square">
            <a:spAutoFit/>
          </a:bodyPr>
          <a:lstStyle/>
          <a:p>
            <a:r>
              <a:rPr lang="en-US" sz="2400" dirty="0" smtClean="0"/>
              <a:t>Students </a:t>
            </a:r>
            <a:r>
              <a:rPr lang="en-US" sz="2400" dirty="0"/>
              <a:t>should not be relegated to learning one way. Traditional lecture is important, but I prefer to use project-based learning, group work, games, brainstorming sessions, and hands-on learning to help my students learn and grow. I am very proud of some of the innovative approaches I have developed</a:t>
            </a:r>
            <a:r>
              <a:rPr lang="en-US" sz="2400" dirty="0" smtClean="0"/>
              <a:t>.</a:t>
            </a:r>
            <a:endParaRPr lang="en-US" sz="2400" dirty="0"/>
          </a:p>
          <a:p>
            <a:endParaRPr lang="en-US" sz="2400" dirty="0"/>
          </a:p>
          <a:p>
            <a:r>
              <a:rPr lang="en-US" sz="2400" dirty="0"/>
              <a:t>—</a:t>
            </a:r>
            <a:r>
              <a:rPr lang="en-US" sz="2400" dirty="0" smtClean="0"/>
              <a:t>Clay </a:t>
            </a:r>
            <a:r>
              <a:rPr lang="en-US" sz="2400" dirty="0" err="1" smtClean="0"/>
              <a:t>Sprouse</a:t>
            </a:r>
            <a:r>
              <a:rPr lang="en-US" sz="2400" dirty="0"/>
              <a:t>, Piedmont Technical College (South Carolina)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694804" y="240459"/>
            <a:ext cx="6414641" cy="4271155"/>
          </a:xfrm>
          <a:prstGeom prst="rect">
            <a:avLst/>
          </a:prstGeom>
          <a:ln w="19050">
            <a:solidFill>
              <a:schemeClr val="tx1"/>
            </a:solidFill>
          </a:ln>
        </p:spPr>
      </p:pic>
    </p:spTree>
    <p:extLst>
      <p:ext uri="{BB962C8B-B14F-4D97-AF65-F5344CB8AC3E}">
        <p14:creationId xmlns:p14="http://schemas.microsoft.com/office/powerpoint/2010/main" val="614551204"/>
      </p:ext>
    </p:extLst>
  </p:cSld>
  <p:clrMapOvr>
    <a:masterClrMapping/>
  </p:clrMapOvr>
  <p:transition spd="slow" advClick="0" advTm="9000">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3270" y="977649"/>
            <a:ext cx="8369840" cy="2677656"/>
          </a:xfrm>
          <a:prstGeom prst="rect">
            <a:avLst/>
          </a:prstGeom>
        </p:spPr>
        <p:txBody>
          <a:bodyPr wrap="square">
            <a:spAutoFit/>
          </a:bodyPr>
          <a:lstStyle/>
          <a:p>
            <a:r>
              <a:rPr lang="en-US" sz="2400" dirty="0" smtClean="0"/>
              <a:t>Be </a:t>
            </a:r>
            <a:r>
              <a:rPr lang="en-US" sz="2400" dirty="0"/>
              <a:t>driven to ensure student access and success. Be willing to work hard to create positive change in your college. Take data-informed risks. Acknowledge gaps in student success and realign resources to alter them. Work collaboratively. Understand and embrace the reality that change is only going to accelerate. Breathe</a:t>
            </a:r>
            <a:r>
              <a:rPr lang="en-US" sz="2400" dirty="0" smtClean="0"/>
              <a:t>!</a:t>
            </a:r>
            <a:endParaRPr lang="en-US" sz="2400" dirty="0"/>
          </a:p>
          <a:p>
            <a:endParaRPr lang="en-US" sz="2400" dirty="0"/>
          </a:p>
          <a:p>
            <a:r>
              <a:rPr lang="en-US" sz="2400" dirty="0"/>
              <a:t>—Thomas </a:t>
            </a:r>
            <a:r>
              <a:rPr lang="en-US" sz="2400" dirty="0" err="1"/>
              <a:t>Broxson</a:t>
            </a:r>
            <a:r>
              <a:rPr lang="en-US" sz="2400" dirty="0"/>
              <a:t>, Pierce College (Washington)</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18362" y="240035"/>
            <a:ext cx="2494673" cy="5346182"/>
          </a:xfrm>
          <a:prstGeom prst="rect">
            <a:avLst/>
          </a:prstGeom>
          <a:ln w="19050">
            <a:solidFill>
              <a:schemeClr val="tx1"/>
            </a:solidFill>
          </a:ln>
        </p:spPr>
      </p:pic>
    </p:spTree>
    <p:extLst>
      <p:ext uri="{BB962C8B-B14F-4D97-AF65-F5344CB8AC3E}">
        <p14:creationId xmlns:p14="http://schemas.microsoft.com/office/powerpoint/2010/main" val="1513227205"/>
      </p:ext>
    </p:extLst>
  </p:cSld>
  <p:clrMapOvr>
    <a:masterClrMapping/>
  </p:clrMapOvr>
  <p:transition spd="slow" advClick="0" advTm="9000">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6744" y="325398"/>
            <a:ext cx="5051603" cy="4154984"/>
          </a:xfrm>
          <a:prstGeom prst="rect">
            <a:avLst/>
          </a:prstGeom>
        </p:spPr>
        <p:txBody>
          <a:bodyPr wrap="square">
            <a:spAutoFit/>
          </a:bodyPr>
          <a:lstStyle/>
          <a:p>
            <a:r>
              <a:rPr lang="en-US" sz="2400" dirty="0" smtClean="0"/>
              <a:t>Turning </a:t>
            </a:r>
            <a:r>
              <a:rPr lang="en-US" sz="2400" dirty="0"/>
              <a:t>dreams into goals requires a responsibility to be greater than you imagine. Booker T. Washington said</a:t>
            </a:r>
            <a:r>
              <a:rPr lang="en-US" sz="2400" dirty="0" smtClean="0"/>
              <a:t>, “Few </a:t>
            </a:r>
            <a:r>
              <a:rPr lang="en-US" sz="2400" dirty="0"/>
              <a:t>things help an individual more than to place responsibility upon him, and to let him know that you trust him.” Trust yourself to make a positive difference and inspire people</a:t>
            </a:r>
            <a:r>
              <a:rPr lang="en-US" sz="2400" dirty="0" smtClean="0"/>
              <a:t>.</a:t>
            </a:r>
            <a:endParaRPr lang="en-US" sz="2400" dirty="0"/>
          </a:p>
          <a:p>
            <a:endParaRPr lang="en-US" sz="2400" dirty="0"/>
          </a:p>
          <a:p>
            <a:r>
              <a:rPr lang="en-US" sz="2400" dirty="0"/>
              <a:t>—Monica </a:t>
            </a:r>
            <a:r>
              <a:rPr lang="en-US" sz="2400" dirty="0" err="1"/>
              <a:t>Hospenthal</a:t>
            </a:r>
            <a:r>
              <a:rPr lang="en-US" sz="2400" dirty="0"/>
              <a:t>, Pierce College (Washington)</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012" y="256390"/>
            <a:ext cx="6613592" cy="4415303"/>
          </a:xfrm>
          <a:prstGeom prst="rect">
            <a:avLst/>
          </a:prstGeom>
          <a:ln w="19050">
            <a:solidFill>
              <a:schemeClr val="tx1"/>
            </a:solidFill>
          </a:ln>
        </p:spPr>
      </p:pic>
    </p:spTree>
    <p:extLst>
      <p:ext uri="{BB962C8B-B14F-4D97-AF65-F5344CB8AC3E}">
        <p14:creationId xmlns:p14="http://schemas.microsoft.com/office/powerpoint/2010/main" val="160803014"/>
      </p:ext>
    </p:extLst>
  </p:cSld>
  <p:clrMapOvr>
    <a:masterClrMapping/>
  </p:clrMapOvr>
  <p:transition spd="slow" advClick="0" advTm="9000">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4376" y="1306520"/>
            <a:ext cx="10186069" cy="2308324"/>
          </a:xfrm>
          <a:prstGeom prst="rect">
            <a:avLst/>
          </a:prstGeom>
        </p:spPr>
        <p:txBody>
          <a:bodyPr wrap="square">
            <a:spAutoFit/>
          </a:bodyPr>
          <a:lstStyle/>
          <a:p>
            <a:r>
              <a:rPr lang="en-US" sz="2400" dirty="0" smtClean="0"/>
              <a:t>I've </a:t>
            </a:r>
            <a:r>
              <a:rPr lang="en-US" sz="2400" dirty="0"/>
              <a:t>been with NMSU-A for 14 years. As Executive Assistant for the President, my responsibilities have increased, which has allowed me to grow as a person. My workdays are enjoyable because of my boss and my coworkers. I've always felt it takes everyone to make a place successful</a:t>
            </a:r>
            <a:r>
              <a:rPr lang="en-US" sz="2400" dirty="0" smtClean="0"/>
              <a:t>.</a:t>
            </a:r>
            <a:endParaRPr lang="en-US" sz="2400" dirty="0"/>
          </a:p>
          <a:p>
            <a:endParaRPr lang="en-US" sz="2400" dirty="0"/>
          </a:p>
          <a:p>
            <a:r>
              <a:rPr lang="en-US" sz="2400" dirty="0"/>
              <a:t>—Mary Fechner, New Mexico State University Alamogordo (New Mexico)</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846390499"/>
      </p:ext>
    </p:extLst>
  </p:cSld>
  <p:clrMapOvr>
    <a:masterClrMapping/>
  </p:clrMapOvr>
  <p:transition spd="slow" advClick="0" advTm="9000">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45895" y="270933"/>
            <a:ext cx="5308803" cy="4524315"/>
          </a:xfrm>
          <a:prstGeom prst="rect">
            <a:avLst/>
          </a:prstGeom>
        </p:spPr>
        <p:txBody>
          <a:bodyPr wrap="square">
            <a:spAutoFit/>
          </a:bodyPr>
          <a:lstStyle/>
          <a:p>
            <a:r>
              <a:rPr lang="en-US" sz="2400" dirty="0" smtClean="0"/>
              <a:t>Effective </a:t>
            </a:r>
            <a:r>
              <a:rPr lang="en-US" sz="2400" dirty="0"/>
              <a:t>instruction involves going beyond the walls of the classroom to give students experiences that lead them to become motivated lifelong learners and engaged citizens. The human brain learns best through social interaction and experience. Let's get out of the classroom and teach in the way the brain learns. </a:t>
            </a:r>
          </a:p>
          <a:p>
            <a:endParaRPr lang="en-US" sz="2400" dirty="0"/>
          </a:p>
          <a:p>
            <a:r>
              <a:rPr lang="en-US" sz="2400" dirty="0"/>
              <a:t>—Samantha Chauncey, Pitt Community College (North Carolina)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104748" y="270933"/>
            <a:ext cx="6410359" cy="4447716"/>
          </a:xfrm>
          <a:prstGeom prst="rect">
            <a:avLst/>
          </a:prstGeom>
          <a:ln w="19050">
            <a:solidFill>
              <a:schemeClr val="tx1"/>
            </a:solidFill>
          </a:ln>
        </p:spPr>
      </p:pic>
    </p:spTree>
    <p:extLst>
      <p:ext uri="{BB962C8B-B14F-4D97-AF65-F5344CB8AC3E}">
        <p14:creationId xmlns:p14="http://schemas.microsoft.com/office/powerpoint/2010/main" val="1081828372"/>
      </p:ext>
    </p:extLst>
  </p:cSld>
  <p:clrMapOvr>
    <a:masterClrMapping/>
  </p:clrMapOvr>
  <p:transition spd="slow" advClick="0" advTm="9000">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50756" y="544016"/>
            <a:ext cx="5127017" cy="3785652"/>
          </a:xfrm>
          <a:prstGeom prst="rect">
            <a:avLst/>
          </a:prstGeom>
        </p:spPr>
        <p:txBody>
          <a:bodyPr wrap="square">
            <a:spAutoFit/>
          </a:bodyPr>
          <a:lstStyle/>
          <a:p>
            <a:r>
              <a:rPr lang="en-US" sz="2400" dirty="0" smtClean="0"/>
              <a:t>It </a:t>
            </a:r>
            <a:r>
              <a:rPr lang="en-US" sz="2400" dirty="0"/>
              <a:t>may sound cliché, but seeing students lift themselves up and gain a true appreciation for learning means everything to me. To all the aspiring teachers out </a:t>
            </a:r>
            <a:r>
              <a:rPr lang="en-US" sz="2400" dirty="0" smtClean="0"/>
              <a:t>there . . . is </a:t>
            </a:r>
            <a:r>
              <a:rPr lang="en-US" sz="2400" dirty="0"/>
              <a:t>it a lot of work? It is. Is it frustrating at times? It is. Is it worth it? Every day</a:t>
            </a:r>
            <a:r>
              <a:rPr lang="en-US" sz="2400" dirty="0" smtClean="0"/>
              <a:t>.</a:t>
            </a:r>
            <a:endParaRPr lang="en-US" sz="2400" dirty="0"/>
          </a:p>
          <a:p>
            <a:endParaRPr lang="en-US" sz="2400" dirty="0"/>
          </a:p>
          <a:p>
            <a:r>
              <a:rPr lang="en-US" sz="2400" dirty="0"/>
              <a:t>—Anthony Cornett, Polk State College, Winter Haven (Florida)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2967" y="248320"/>
            <a:ext cx="6540745" cy="4338334"/>
          </a:xfrm>
          <a:prstGeom prst="rect">
            <a:avLst/>
          </a:prstGeom>
          <a:ln w="19050">
            <a:solidFill>
              <a:schemeClr val="tx1"/>
            </a:solidFill>
          </a:ln>
        </p:spPr>
      </p:pic>
    </p:spTree>
    <p:extLst>
      <p:ext uri="{BB962C8B-B14F-4D97-AF65-F5344CB8AC3E}">
        <p14:creationId xmlns:p14="http://schemas.microsoft.com/office/powerpoint/2010/main" val="1692892702"/>
      </p:ext>
    </p:extLst>
  </p:cSld>
  <p:clrMapOvr>
    <a:masterClrMapping/>
  </p:clrMapOvr>
  <p:transition spd="slow" advClick="0" advTm="9000">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6311" y="1111370"/>
            <a:ext cx="7297045" cy="3046988"/>
          </a:xfrm>
          <a:prstGeom prst="rect">
            <a:avLst/>
          </a:prstGeom>
        </p:spPr>
        <p:txBody>
          <a:bodyPr wrap="square">
            <a:spAutoFit/>
          </a:bodyPr>
          <a:lstStyle/>
          <a:p>
            <a:r>
              <a:rPr lang="en-US" sz="2400" dirty="0" smtClean="0"/>
              <a:t>I </a:t>
            </a:r>
            <a:r>
              <a:rPr lang="en-US" sz="2400" dirty="0"/>
              <a:t>am extremely honored to be a 2016 recipient! I believe leadership is something that is seen and not heard. That is why I strive every day to promote creativity and advancement, and to push those I encounter to the next level</a:t>
            </a:r>
            <a:r>
              <a:rPr lang="en-US" sz="2400" dirty="0" smtClean="0"/>
              <a:t>.</a:t>
            </a:r>
            <a:endParaRPr lang="en-US" sz="2400" dirty="0"/>
          </a:p>
          <a:p>
            <a:endParaRPr lang="en-US" sz="2400" dirty="0"/>
          </a:p>
          <a:p>
            <a:r>
              <a:rPr lang="en-US" sz="2400" dirty="0"/>
              <a:t>—Lindsey Curley, Prince George's Community College (Maryland)</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8553133" y="285713"/>
            <a:ext cx="3535304" cy="5302957"/>
          </a:xfrm>
          <a:prstGeom prst="rect">
            <a:avLst/>
          </a:prstGeom>
          <a:ln w="19050">
            <a:solidFill>
              <a:schemeClr val="tx1"/>
            </a:solidFill>
          </a:ln>
        </p:spPr>
      </p:pic>
    </p:spTree>
    <p:extLst>
      <p:ext uri="{BB962C8B-B14F-4D97-AF65-F5344CB8AC3E}">
        <p14:creationId xmlns:p14="http://schemas.microsoft.com/office/powerpoint/2010/main" val="436803411"/>
      </p:ext>
    </p:extLst>
  </p:cSld>
  <p:clrMapOvr>
    <a:masterClrMapping/>
  </p:clrMapOvr>
  <p:transition spd="slow" advClick="0" advTm="9000">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19194" y="4983150"/>
            <a:ext cx="8305712" cy="461665"/>
          </a:xfrm>
          <a:prstGeom prst="rect">
            <a:avLst/>
          </a:prstGeom>
        </p:spPr>
        <p:txBody>
          <a:bodyPr wrap="square">
            <a:spAutoFit/>
          </a:bodyPr>
          <a:lstStyle/>
          <a:p>
            <a:r>
              <a:rPr lang="en-US" sz="2400" dirty="0" smtClean="0"/>
              <a:t>—</a:t>
            </a:r>
            <a:r>
              <a:rPr lang="en-US" sz="2400" dirty="0"/>
              <a:t>Angela Mathis, Prince George's Community College (Maryland)</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3619194" y="284303"/>
            <a:ext cx="4515439" cy="4561281"/>
          </a:xfrm>
          <a:prstGeom prst="rect">
            <a:avLst/>
          </a:prstGeom>
          <a:ln w="19050">
            <a:solidFill>
              <a:schemeClr val="tx1"/>
            </a:solidFill>
          </a:ln>
        </p:spPr>
      </p:pic>
    </p:spTree>
    <p:extLst>
      <p:ext uri="{BB962C8B-B14F-4D97-AF65-F5344CB8AC3E}">
        <p14:creationId xmlns:p14="http://schemas.microsoft.com/office/powerpoint/2010/main" val="1255823231"/>
      </p:ext>
    </p:extLst>
  </p:cSld>
  <p:clrMapOvr>
    <a:masterClrMapping/>
  </p:clrMapOvr>
  <p:transition spd="slow" advClick="0" advTm="9000">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68225" y="1252772"/>
            <a:ext cx="9955404" cy="2677656"/>
          </a:xfrm>
          <a:prstGeom prst="rect">
            <a:avLst/>
          </a:prstGeom>
        </p:spPr>
        <p:txBody>
          <a:bodyPr wrap="square">
            <a:spAutoFit/>
          </a:bodyPr>
          <a:lstStyle/>
          <a:p>
            <a:r>
              <a:rPr lang="en-US" sz="2400" dirty="0" smtClean="0"/>
              <a:t>Inspiration </a:t>
            </a:r>
            <a:r>
              <a:rPr lang="en-US" sz="2400" dirty="0"/>
              <a:t>and motivation come to me from faces. Happy or sad, my students' faces—reflecting hardships in their studies </a:t>
            </a:r>
            <a:r>
              <a:rPr lang="en-US" sz="2400" dirty="0" smtClean="0"/>
              <a:t>or successes </a:t>
            </a:r>
            <a:r>
              <a:rPr lang="en-US" sz="2400" dirty="0"/>
              <a:t>with their grades—drive my teaching. The words of wisdom I impart are easy to remember: Always forge </a:t>
            </a:r>
            <a:r>
              <a:rPr lang="en-US" sz="2400" dirty="0" smtClean="0"/>
              <a:t>forward. </a:t>
            </a:r>
            <a:r>
              <a:rPr lang="en-US" sz="2400" dirty="0"/>
              <a:t>Never dwell on the past; it cannot be changed. </a:t>
            </a:r>
            <a:r>
              <a:rPr lang="en-US" sz="2400" dirty="0" smtClean="0"/>
              <a:t>Tons </a:t>
            </a:r>
            <a:r>
              <a:rPr lang="en-US" sz="2400" dirty="0"/>
              <a:t>of opportunities await you</a:t>
            </a:r>
            <a:r>
              <a:rPr lang="en-US" sz="2400" dirty="0" smtClean="0"/>
              <a:t>!</a:t>
            </a:r>
            <a:endParaRPr lang="en-US" sz="2400" dirty="0"/>
          </a:p>
          <a:p>
            <a:endParaRPr lang="en-US" sz="2400" dirty="0"/>
          </a:p>
          <a:p>
            <a:r>
              <a:rPr lang="en-US" sz="2400" dirty="0"/>
              <a:t>—</a:t>
            </a:r>
            <a:r>
              <a:rPr lang="en-US" sz="2400" dirty="0" smtClean="0"/>
              <a:t>Victor </a:t>
            </a:r>
            <a:r>
              <a:rPr lang="en-US" sz="2400" dirty="0" err="1" smtClean="0"/>
              <a:t>Somma</a:t>
            </a:r>
            <a:r>
              <a:rPr lang="en-US" sz="2400" dirty="0"/>
              <a:t>, Quinsigamond Community College (Massachusetts)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151760701"/>
      </p:ext>
    </p:extLst>
  </p:cSld>
  <p:clrMapOvr>
    <a:masterClrMapping/>
  </p:clrMapOvr>
  <p:transition spd="slow" advClick="0" advTm="9000">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8667" y="611749"/>
            <a:ext cx="7191022" cy="3046988"/>
          </a:xfrm>
          <a:prstGeom prst="rect">
            <a:avLst/>
          </a:prstGeom>
        </p:spPr>
        <p:txBody>
          <a:bodyPr wrap="square">
            <a:spAutoFit/>
          </a:bodyPr>
          <a:lstStyle/>
          <a:p>
            <a:r>
              <a:rPr lang="en-US" sz="2400" dirty="0" smtClean="0"/>
              <a:t>I </a:t>
            </a:r>
            <a:r>
              <a:rPr lang="en-US" sz="2400" dirty="0"/>
              <a:t>want students to feel connected. They need to feel connected to each other in the class, with the course content, and with the instructor in order to succeed with the course material. My reason for teaching is to aid in these connections</a:t>
            </a:r>
            <a:r>
              <a:rPr lang="en-US" sz="2400" dirty="0" smtClean="0"/>
              <a:t>.</a:t>
            </a:r>
            <a:endParaRPr lang="en-US" sz="2400" dirty="0"/>
          </a:p>
          <a:p>
            <a:endParaRPr lang="en-US" sz="2400" dirty="0"/>
          </a:p>
          <a:p>
            <a:r>
              <a:rPr lang="en-US" sz="2400" dirty="0"/>
              <a:t>—Annie Clement, Rochester Community and Technical College (Minnesota)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7970808" y="239137"/>
            <a:ext cx="4132796" cy="5402348"/>
          </a:xfrm>
          <a:prstGeom prst="rect">
            <a:avLst/>
          </a:prstGeom>
          <a:ln w="19050">
            <a:solidFill>
              <a:schemeClr val="tx1"/>
            </a:solidFill>
          </a:ln>
        </p:spPr>
      </p:pic>
    </p:spTree>
    <p:extLst>
      <p:ext uri="{BB962C8B-B14F-4D97-AF65-F5344CB8AC3E}">
        <p14:creationId xmlns:p14="http://schemas.microsoft.com/office/powerpoint/2010/main" val="224507649"/>
      </p:ext>
    </p:extLst>
  </p:cSld>
  <p:clrMapOvr>
    <a:masterClrMapping/>
  </p:clrMapOvr>
  <p:transition spd="slow" advClick="0" advTm="9000">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8212" y="572618"/>
            <a:ext cx="7153418" cy="2677656"/>
          </a:xfrm>
          <a:prstGeom prst="rect">
            <a:avLst/>
          </a:prstGeom>
        </p:spPr>
        <p:txBody>
          <a:bodyPr wrap="square">
            <a:spAutoFit/>
          </a:bodyPr>
          <a:lstStyle/>
          <a:p>
            <a:r>
              <a:rPr lang="en-US" sz="2400" dirty="0" smtClean="0"/>
              <a:t>I get motivated and inspired each time I see a student have their own “Aha!” moment.  In that moment I get to see a student make an investment in their personal success and have a personal paradigm shift to “if not me, who; if not now, when”.</a:t>
            </a:r>
            <a:endParaRPr lang="en-US" sz="2400" dirty="0"/>
          </a:p>
          <a:p>
            <a:endParaRPr lang="en-US" sz="2400" dirty="0"/>
          </a:p>
          <a:p>
            <a:r>
              <a:rPr lang="en-US" sz="2400" dirty="0" smtClean="0"/>
              <a:t>—Mark Bigelow, </a:t>
            </a:r>
            <a:r>
              <a:rPr lang="en-US" sz="2400" dirty="0"/>
              <a:t>San Antonio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031189" y="268856"/>
            <a:ext cx="4034287" cy="5379049"/>
          </a:xfrm>
          <a:prstGeom prst="rect">
            <a:avLst/>
          </a:prstGeom>
          <a:ln w="19050">
            <a:solidFill>
              <a:schemeClr val="tx1"/>
            </a:solidFill>
          </a:ln>
        </p:spPr>
      </p:pic>
    </p:spTree>
    <p:extLst>
      <p:ext uri="{BB962C8B-B14F-4D97-AF65-F5344CB8AC3E}">
        <p14:creationId xmlns:p14="http://schemas.microsoft.com/office/powerpoint/2010/main" val="171288964"/>
      </p:ext>
    </p:extLst>
  </p:cSld>
  <p:clrMapOvr>
    <a:masterClrMapping/>
  </p:clrMapOvr>
  <p:transition spd="slow" advClick="0" advTm="9000">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8543" y="1573283"/>
            <a:ext cx="10191073" cy="2308324"/>
          </a:xfrm>
          <a:prstGeom prst="rect">
            <a:avLst/>
          </a:prstGeom>
        </p:spPr>
        <p:txBody>
          <a:bodyPr wrap="square">
            <a:spAutoFit/>
          </a:bodyPr>
          <a:lstStyle/>
          <a:p>
            <a:r>
              <a:rPr lang="en-US" sz="2400" dirty="0" smtClean="0"/>
              <a:t>Working </a:t>
            </a:r>
            <a:r>
              <a:rPr lang="en-US" sz="2400" dirty="0"/>
              <a:t>in Facilities Management, there's always an issue to address, a problem to solve, or a project to plan. The pressure is constant. When I start to feel burned out, I remind myself that at some point the students feel the same way. Stay focused and persevere</a:t>
            </a:r>
            <a:r>
              <a:rPr lang="en-US" sz="2400" dirty="0" smtClean="0"/>
              <a:t>.</a:t>
            </a:r>
            <a:endParaRPr lang="en-US" sz="2400" dirty="0"/>
          </a:p>
          <a:p>
            <a:endParaRPr lang="en-US" sz="2400" dirty="0"/>
          </a:p>
          <a:p>
            <a:r>
              <a:rPr lang="en-US" sz="2400" dirty="0"/>
              <a:t>—Debra Garcia, San Antonio College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3563762344"/>
      </p:ext>
    </p:extLst>
  </p:cSld>
  <p:clrMapOvr>
    <a:masterClrMapping/>
  </p:clrMapOvr>
  <p:transition spd="slow" advClick="0" advTm="9000">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87" y="1460161"/>
            <a:ext cx="10690694" cy="2677656"/>
          </a:xfrm>
          <a:prstGeom prst="rect">
            <a:avLst/>
          </a:prstGeom>
        </p:spPr>
        <p:txBody>
          <a:bodyPr wrap="square">
            <a:spAutoFit/>
          </a:bodyPr>
          <a:lstStyle/>
          <a:p>
            <a:r>
              <a:rPr lang="en-US" sz="2400" dirty="0" smtClean="0"/>
              <a:t>I </a:t>
            </a:r>
            <a:r>
              <a:rPr lang="en-US" sz="2400" dirty="0"/>
              <a:t>am inspired by the College TEAM approach</a:t>
            </a:r>
            <a:r>
              <a:rPr lang="en-US" sz="2400" dirty="0" smtClean="0"/>
              <a:t>: “To </a:t>
            </a:r>
            <a:r>
              <a:rPr lang="en-US" sz="2400" dirty="0"/>
              <a:t>help students achieve their full potential by preparing them to graduate, transfer, or enter the workforce with effective </a:t>
            </a:r>
            <a:r>
              <a:rPr lang="en-US" sz="2400" dirty="0" smtClean="0"/>
              <a:t>critical-thinking </a:t>
            </a:r>
            <a:r>
              <a:rPr lang="en-US" sz="2400" dirty="0"/>
              <a:t>skills, communication proficiency, leadership ability, personal and civic responsibility, performance proficiency, and the ability to work effectively in teams</a:t>
            </a:r>
            <a:r>
              <a:rPr lang="en-US" sz="2400" dirty="0" smtClean="0"/>
              <a:t>.</a:t>
            </a:r>
            <a:endParaRPr lang="en-US" sz="2400" dirty="0"/>
          </a:p>
          <a:p>
            <a:endParaRPr lang="en-US" sz="2400" dirty="0"/>
          </a:p>
          <a:p>
            <a:r>
              <a:rPr lang="en-US" sz="2400" dirty="0"/>
              <a:t>—Rose Marie Gonzales, San Antonio College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225530968"/>
      </p:ext>
    </p:extLst>
  </p:cSld>
  <p:clrMapOvr>
    <a:masterClrMapping/>
  </p:clrMapOvr>
  <p:transition spd="slow" advClick="0" advTm="9000">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4178" y="492066"/>
            <a:ext cx="6200406" cy="3416320"/>
          </a:xfrm>
          <a:prstGeom prst="rect">
            <a:avLst/>
          </a:prstGeom>
        </p:spPr>
        <p:txBody>
          <a:bodyPr wrap="square">
            <a:spAutoFit/>
          </a:bodyPr>
          <a:lstStyle/>
          <a:p>
            <a:r>
              <a:rPr lang="en-US" sz="2400" dirty="0" smtClean="0"/>
              <a:t>No </a:t>
            </a:r>
            <a:r>
              <a:rPr lang="en-US" sz="2400" dirty="0"/>
              <a:t>award is ever the product of a sole individual. With respect I acknowledge all Mortuary Science students who have overcome numerous academic demands to serve those facing the death of a loved one. Through your stories, you have taught me how to become a better educator and funeral practitioner</a:t>
            </a:r>
            <a:r>
              <a:rPr lang="en-US" sz="2400" dirty="0" smtClean="0"/>
              <a:t>.</a:t>
            </a:r>
            <a:endParaRPr lang="en-US" sz="2400" dirty="0"/>
          </a:p>
          <a:p>
            <a:endParaRPr lang="en-US" sz="2400" dirty="0"/>
          </a:p>
          <a:p>
            <a:r>
              <a:rPr lang="en-US" sz="2400" dirty="0"/>
              <a:t>—Jose Luis Moreno, San Antonio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392174" y="262060"/>
            <a:ext cx="5713545" cy="4169344"/>
          </a:xfrm>
          <a:prstGeom prst="rect">
            <a:avLst/>
          </a:prstGeom>
          <a:ln w="19050">
            <a:solidFill>
              <a:schemeClr val="tx1"/>
            </a:solidFill>
          </a:ln>
        </p:spPr>
      </p:pic>
    </p:spTree>
    <p:extLst>
      <p:ext uri="{BB962C8B-B14F-4D97-AF65-F5344CB8AC3E}">
        <p14:creationId xmlns:p14="http://schemas.microsoft.com/office/powerpoint/2010/main" val="983320799"/>
      </p:ext>
    </p:extLst>
  </p:cSld>
  <p:clrMapOvr>
    <a:masterClrMapping/>
  </p:clrMapOvr>
  <p:transition spd="slow" advClick="0" advTm="9000">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2" y="521517"/>
            <a:ext cx="7256377" cy="3785652"/>
          </a:xfrm>
          <a:prstGeom prst="rect">
            <a:avLst/>
          </a:prstGeom>
        </p:spPr>
        <p:txBody>
          <a:bodyPr wrap="square">
            <a:spAutoFit/>
          </a:bodyPr>
          <a:lstStyle/>
          <a:p>
            <a:r>
              <a:rPr lang="en-US" sz="2400" dirty="0">
                <a:latin typeface="Calibri" panose="020F0502020204030204" pitchFamily="34" charset="0"/>
                <a:ea typeface="MS Mincho"/>
                <a:cs typeface="Times New Roman" panose="02020603050405020304" pitchFamily="18" charset="0"/>
              </a:rPr>
              <a:t>I’ve taught Art for 50 years and have never had a boring moment working with students. I teach the techniques of pottery, sculpture and glaze, ancient arts that remain relevant in a modern technical world. Our work with clay takes us in all directions from design in nature to an appreciation of culture and world history.  As a teacher, I am most satisfied when I see students learning to love learning. </a:t>
            </a:r>
          </a:p>
          <a:p>
            <a:endParaRPr lang="en-US" sz="2400" dirty="0"/>
          </a:p>
          <a:p>
            <a:r>
              <a:rPr lang="en-US" sz="2400" dirty="0" smtClean="0"/>
              <a:t>—Marty Ray, North Lake College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7979435" y="273079"/>
            <a:ext cx="4075171" cy="5281717"/>
          </a:xfrm>
          <a:prstGeom prst="rect">
            <a:avLst/>
          </a:prstGeom>
          <a:ln w="19050">
            <a:solidFill>
              <a:schemeClr val="tx1"/>
            </a:solidFill>
          </a:ln>
        </p:spPr>
      </p:pic>
    </p:spTree>
    <p:extLst>
      <p:ext uri="{BB962C8B-B14F-4D97-AF65-F5344CB8AC3E}">
        <p14:creationId xmlns:p14="http://schemas.microsoft.com/office/powerpoint/2010/main" val="822516038"/>
      </p:ext>
    </p:extLst>
  </p:cSld>
  <p:clrMapOvr>
    <a:masterClrMapping/>
  </p:clrMapOvr>
  <p:transition spd="slow" advClick="0" advTm="9000">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3054" y="1760754"/>
            <a:ext cx="9967391" cy="1938992"/>
          </a:xfrm>
          <a:prstGeom prst="rect">
            <a:avLst/>
          </a:prstGeom>
        </p:spPr>
        <p:txBody>
          <a:bodyPr wrap="square">
            <a:spAutoFit/>
          </a:bodyPr>
          <a:lstStyle/>
          <a:p>
            <a:r>
              <a:rPr lang="en-US" sz="2400" dirty="0" smtClean="0"/>
              <a:t>From </a:t>
            </a:r>
            <a:r>
              <a:rPr lang="en-US" sz="2400" dirty="0"/>
              <a:t>the first day of class, I tell my students that I want them to find a career they will love as much as I do mine. I have the opportunity to touch lives and make a difference. It is a privilege to play a part in each student’s journey</a:t>
            </a:r>
            <a:r>
              <a:rPr lang="en-US" sz="2400" dirty="0" smtClean="0"/>
              <a:t>.</a:t>
            </a:r>
            <a:endParaRPr lang="en-US" sz="2400" dirty="0"/>
          </a:p>
          <a:p>
            <a:endParaRPr lang="en-US" sz="2400" dirty="0"/>
          </a:p>
          <a:p>
            <a:r>
              <a:rPr lang="en-US" sz="2400" dirty="0"/>
              <a:t>—Kara </a:t>
            </a:r>
            <a:r>
              <a:rPr lang="en-US" sz="2400" dirty="0" err="1"/>
              <a:t>Mowrey</a:t>
            </a:r>
            <a:r>
              <a:rPr lang="en-US" sz="2400" dirty="0"/>
              <a:t>, San Antonio College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786005128"/>
      </p:ext>
    </p:extLst>
  </p:cSld>
  <p:clrMapOvr>
    <a:masterClrMapping/>
  </p:clrMapOvr>
  <p:transition spd="slow" advClick="0" advTm="9000">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5474" y="239026"/>
            <a:ext cx="9458918" cy="3556102"/>
          </a:xfrm>
          <a:prstGeom prst="rect">
            <a:avLst/>
          </a:prstGeom>
          <a:ln w="19050">
            <a:solidFill>
              <a:schemeClr val="tx1"/>
            </a:solidFill>
          </a:ln>
        </p:spPr>
      </p:pic>
      <p:sp>
        <p:nvSpPr>
          <p:cNvPr id="4" name="Rectangle 3"/>
          <p:cNvSpPr/>
          <p:nvPr/>
        </p:nvSpPr>
        <p:spPr>
          <a:xfrm>
            <a:off x="3789872" y="3895975"/>
            <a:ext cx="7838536" cy="1477328"/>
          </a:xfrm>
          <a:prstGeom prst="rect">
            <a:avLst/>
          </a:prstGeom>
        </p:spPr>
        <p:txBody>
          <a:bodyPr wrap="square">
            <a:spAutoFit/>
          </a:bodyPr>
          <a:lstStyle/>
          <a:p>
            <a:r>
              <a:rPr lang="en-US" dirty="0"/>
              <a:t>From the first day of class, I tell my students that I want them to find a career they will love as much as I do mine. I have the opportunity to touch lives and make a difference. It is a privilege to play a part in each student’s journey.</a:t>
            </a:r>
          </a:p>
          <a:p>
            <a:endParaRPr lang="en-US" dirty="0"/>
          </a:p>
          <a:p>
            <a:r>
              <a:rPr lang="en-US" dirty="0" smtClean="0"/>
              <a:t>—Ann Foster, Santa Rosa Junior College (California)</a:t>
            </a:r>
            <a:endParaRPr lang="en-US" dirty="0">
              <a:latin typeface="Georgia" charset="0"/>
              <a:ea typeface="Georgia" charset="0"/>
              <a:cs typeface="Georgia" charset="0"/>
            </a:endParaRPr>
          </a:p>
        </p:txBody>
      </p:sp>
    </p:spTree>
    <p:extLst>
      <p:ext uri="{BB962C8B-B14F-4D97-AF65-F5344CB8AC3E}">
        <p14:creationId xmlns:p14="http://schemas.microsoft.com/office/powerpoint/2010/main" val="2545854122"/>
      </p:ext>
    </p:extLst>
  </p:cSld>
  <p:clrMapOvr>
    <a:masterClrMapping/>
  </p:clrMapOvr>
  <p:transition spd="slow" advClick="0" advTm="9000">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83463" y="4912549"/>
            <a:ext cx="7739408" cy="461665"/>
          </a:xfrm>
          <a:prstGeom prst="rect">
            <a:avLst/>
          </a:prstGeom>
        </p:spPr>
        <p:txBody>
          <a:bodyPr wrap="square">
            <a:spAutoFit/>
          </a:bodyPr>
          <a:lstStyle/>
          <a:p>
            <a:r>
              <a:rPr lang="en-US" sz="2400" dirty="0" smtClean="0"/>
              <a:t>—Cynthia </a:t>
            </a:r>
            <a:r>
              <a:rPr lang="en-US" sz="2400" dirty="0" err="1" smtClean="0"/>
              <a:t>Godby</a:t>
            </a:r>
            <a:r>
              <a:rPr lang="en-US" sz="2400" dirty="0"/>
              <a:t>, Seminole State College of Florida (Florida)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4994" y="337084"/>
            <a:ext cx="7198489" cy="4291746"/>
          </a:xfrm>
          <a:prstGeom prst="rect">
            <a:avLst/>
          </a:prstGeom>
          <a:ln w="19050">
            <a:solidFill>
              <a:schemeClr val="tx1"/>
            </a:solidFill>
          </a:ln>
        </p:spPr>
      </p:pic>
    </p:spTree>
    <p:extLst>
      <p:ext uri="{BB962C8B-B14F-4D97-AF65-F5344CB8AC3E}">
        <p14:creationId xmlns:p14="http://schemas.microsoft.com/office/powerpoint/2010/main" val="2009252177"/>
      </p:ext>
    </p:extLst>
  </p:cSld>
  <p:clrMapOvr>
    <a:masterClrMapping/>
  </p:clrMapOvr>
  <p:transition spd="slow" advClick="0" advTm="9000">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2742" y="1789125"/>
            <a:ext cx="9925727" cy="1938992"/>
          </a:xfrm>
          <a:prstGeom prst="rect">
            <a:avLst/>
          </a:prstGeom>
        </p:spPr>
        <p:txBody>
          <a:bodyPr wrap="square">
            <a:spAutoFit/>
          </a:bodyPr>
          <a:lstStyle/>
          <a:p>
            <a:r>
              <a:rPr lang="en-US" sz="2400" dirty="0" smtClean="0"/>
              <a:t>Having </a:t>
            </a:r>
            <a:r>
              <a:rPr lang="en-US" sz="2400" dirty="0"/>
              <a:t>a passion to teach and knowing that what I do in the classroom would certainly make a difference in my students’ lives are the sources of my motivation to do what I </a:t>
            </a:r>
            <a:r>
              <a:rPr lang="en-US" sz="2400" dirty="0" smtClean="0"/>
              <a:t>love—TEACH.</a:t>
            </a:r>
            <a:endParaRPr lang="en-US" sz="2400" dirty="0"/>
          </a:p>
          <a:p>
            <a:endParaRPr lang="en-US" sz="2400" dirty="0"/>
          </a:p>
          <a:p>
            <a:r>
              <a:rPr lang="en-US" sz="2400" dirty="0"/>
              <a:t>—Laila </a:t>
            </a:r>
            <a:r>
              <a:rPr lang="en-US" sz="2400" dirty="0" err="1"/>
              <a:t>Nimri</a:t>
            </a:r>
            <a:r>
              <a:rPr lang="en-US" sz="2400" dirty="0"/>
              <a:t>, Seminole State College of Florida (Florida)</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320989764"/>
      </p:ext>
    </p:extLst>
  </p:cSld>
  <p:clrMapOvr>
    <a:masterClrMapping/>
  </p:clrMapOvr>
  <p:transition spd="slow" advClick="0" advTm="9000">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8490" y="669662"/>
            <a:ext cx="7380025" cy="3416320"/>
          </a:xfrm>
          <a:prstGeom prst="rect">
            <a:avLst/>
          </a:prstGeom>
        </p:spPr>
        <p:txBody>
          <a:bodyPr wrap="square">
            <a:spAutoFit/>
          </a:bodyPr>
          <a:lstStyle/>
          <a:p>
            <a:r>
              <a:rPr lang="en-US" sz="2400" dirty="0" smtClean="0"/>
              <a:t>I </a:t>
            </a:r>
            <a:r>
              <a:rPr lang="en-US" sz="2400" dirty="0"/>
              <a:t>am humbled to stand before the community with the task of creating change in Career and Technical Education. I have a superior team of individuals, students, and community leaders who make each day an amazing experience in building the future of Kansas and the region</a:t>
            </a:r>
            <a:r>
              <a:rPr lang="en-US" sz="2400" dirty="0" smtClean="0"/>
              <a:t>.</a:t>
            </a:r>
            <a:endParaRPr lang="en-US" sz="2400" dirty="0"/>
          </a:p>
          <a:p>
            <a:endParaRPr lang="en-US" sz="2400" dirty="0"/>
          </a:p>
          <a:p>
            <a:r>
              <a:rPr lang="en-US" sz="2400" dirty="0"/>
              <a:t>—Larry McLemore, Seward County Community College (Kansas)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6853" y="239773"/>
            <a:ext cx="3858519" cy="5402827"/>
          </a:xfrm>
          <a:prstGeom prst="rect">
            <a:avLst/>
          </a:prstGeom>
          <a:ln w="19050">
            <a:solidFill>
              <a:schemeClr val="tx1"/>
            </a:solidFill>
          </a:ln>
        </p:spPr>
      </p:pic>
    </p:spTree>
    <p:extLst>
      <p:ext uri="{BB962C8B-B14F-4D97-AF65-F5344CB8AC3E}">
        <p14:creationId xmlns:p14="http://schemas.microsoft.com/office/powerpoint/2010/main" val="396042284"/>
      </p:ext>
    </p:extLst>
  </p:cSld>
  <p:clrMapOvr>
    <a:masterClrMapping/>
  </p:clrMapOvr>
  <p:transition spd="slow" advClick="0" advTm="9000">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636" y="660235"/>
            <a:ext cx="7257477" cy="3046988"/>
          </a:xfrm>
          <a:prstGeom prst="rect">
            <a:avLst/>
          </a:prstGeom>
        </p:spPr>
        <p:txBody>
          <a:bodyPr wrap="square">
            <a:spAutoFit/>
          </a:bodyPr>
          <a:lstStyle/>
          <a:p>
            <a:r>
              <a:rPr lang="en-US" sz="2400" dirty="0" smtClean="0"/>
              <a:t>Laboratory </a:t>
            </a:r>
            <a:r>
              <a:rPr lang="en-US" sz="2400" dirty="0"/>
              <a:t>science is my passion. I am privileged to be able to help these students begin their studies in the field of laboratory medicine. I am inspired by my students' desire to learn attention to detail, medical ethics, procedure, and quality patient care</a:t>
            </a:r>
            <a:r>
              <a:rPr lang="en-US" sz="2400" dirty="0" smtClean="0"/>
              <a:t>.</a:t>
            </a:r>
            <a:endParaRPr lang="en-US" sz="2400" dirty="0"/>
          </a:p>
          <a:p>
            <a:endParaRPr lang="en-US" sz="2400" dirty="0"/>
          </a:p>
          <a:p>
            <a:r>
              <a:rPr lang="en-US" sz="2400" dirty="0"/>
              <a:t>—Jamie Titus, Seward County Community College/ATS (Kansas)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8065698" y="241116"/>
            <a:ext cx="4037905" cy="5383874"/>
          </a:xfrm>
          <a:prstGeom prst="rect">
            <a:avLst/>
          </a:prstGeom>
          <a:ln w="19050">
            <a:solidFill>
              <a:schemeClr val="tx1"/>
            </a:solidFill>
          </a:ln>
        </p:spPr>
      </p:pic>
    </p:spTree>
    <p:extLst>
      <p:ext uri="{BB962C8B-B14F-4D97-AF65-F5344CB8AC3E}">
        <p14:creationId xmlns:p14="http://schemas.microsoft.com/office/powerpoint/2010/main" val="1230845135"/>
      </p:ext>
    </p:extLst>
  </p:cSld>
  <p:clrMapOvr>
    <a:masterClrMapping/>
  </p:clrMapOvr>
  <p:transition spd="slow" advClick="0" advTm="9000">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954" y="452846"/>
            <a:ext cx="5791202" cy="4154984"/>
          </a:xfrm>
          <a:prstGeom prst="rect">
            <a:avLst/>
          </a:prstGeom>
        </p:spPr>
        <p:txBody>
          <a:bodyPr wrap="square">
            <a:spAutoFit/>
          </a:bodyPr>
          <a:lstStyle/>
          <a:p>
            <a:r>
              <a:rPr lang="en-US" sz="2400" dirty="0" smtClean="0"/>
              <a:t>I </a:t>
            </a:r>
            <a:r>
              <a:rPr lang="en-US" sz="2400" dirty="0"/>
              <a:t>display energy, passion, and creativity when teaching or preparing activities with the Environmental Awareness Club. I use </a:t>
            </a:r>
            <a:r>
              <a:rPr lang="en-US" sz="2400" dirty="0" smtClean="0"/>
              <a:t>several effective </a:t>
            </a:r>
            <a:r>
              <a:rPr lang="en-US" sz="2400" dirty="0"/>
              <a:t>pedagogical techniques. I hope to continue working at SGSC for many years. As a Latin American faculty member, my smile is the first makeup I apply each day. Thank you everyone for this award</a:t>
            </a:r>
            <a:r>
              <a:rPr lang="en-US" sz="2400" dirty="0" smtClean="0"/>
              <a:t>.</a:t>
            </a:r>
            <a:endParaRPr lang="en-US" sz="2400" dirty="0"/>
          </a:p>
          <a:p>
            <a:endParaRPr lang="en-US" sz="2400" dirty="0"/>
          </a:p>
          <a:p>
            <a:r>
              <a:rPr lang="en-US" sz="2400" dirty="0"/>
              <a:t>—Rosa </a:t>
            </a:r>
            <a:r>
              <a:rPr lang="en-US" sz="2400" dirty="0" err="1"/>
              <a:t>Guedes</a:t>
            </a:r>
            <a:r>
              <a:rPr lang="en-US" sz="2400" dirty="0"/>
              <a:t>, South Georgia </a:t>
            </a:r>
            <a:r>
              <a:rPr lang="en-US" sz="2400" dirty="0" smtClean="0"/>
              <a:t>State College (</a:t>
            </a:r>
            <a:r>
              <a:rPr lang="en-US" sz="2400" dirty="0"/>
              <a:t>Georgia)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305909" y="251057"/>
            <a:ext cx="5797176" cy="4079494"/>
          </a:xfrm>
          <a:prstGeom prst="rect">
            <a:avLst/>
          </a:prstGeom>
          <a:ln w="19050">
            <a:solidFill>
              <a:schemeClr val="tx1"/>
            </a:solidFill>
          </a:ln>
        </p:spPr>
      </p:pic>
    </p:spTree>
    <p:extLst>
      <p:ext uri="{BB962C8B-B14F-4D97-AF65-F5344CB8AC3E}">
        <p14:creationId xmlns:p14="http://schemas.microsoft.com/office/powerpoint/2010/main" val="104212394"/>
      </p:ext>
    </p:extLst>
  </p:cSld>
  <p:clrMapOvr>
    <a:masterClrMapping/>
  </p:clrMapOvr>
  <p:transition spd="slow" advClick="0" advTm="9000">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3525" y="1414380"/>
            <a:ext cx="10104372" cy="2308324"/>
          </a:xfrm>
          <a:prstGeom prst="rect">
            <a:avLst/>
          </a:prstGeom>
        </p:spPr>
        <p:txBody>
          <a:bodyPr wrap="square">
            <a:spAutoFit/>
          </a:bodyPr>
          <a:lstStyle/>
          <a:p>
            <a:r>
              <a:rPr lang="en-US" sz="2400" dirty="0" smtClean="0"/>
              <a:t>Learning </a:t>
            </a:r>
            <a:r>
              <a:rPr lang="en-US" sz="2400" dirty="0"/>
              <a:t>new skills can be difficult, but it shouldn't seem impossible. Create an environment of respect, fairness, integrity, and passion for all that you do, and students will believe a new skill and confidence in life is possible. Making a difference in a student's life is truly a lifetime reward</a:t>
            </a:r>
            <a:r>
              <a:rPr lang="en-US" sz="2400" dirty="0" smtClean="0"/>
              <a:t>.</a:t>
            </a:r>
            <a:endParaRPr lang="en-US" sz="2400" dirty="0"/>
          </a:p>
          <a:p>
            <a:endParaRPr lang="en-US" sz="2400" dirty="0"/>
          </a:p>
          <a:p>
            <a:r>
              <a:rPr lang="en-US" sz="2400" dirty="0"/>
              <a:t>—Randy Jones, Southern Alberta Institute of Technology (Alberta)</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298533653"/>
      </p:ext>
    </p:extLst>
  </p:cSld>
  <p:clrMapOvr>
    <a:masterClrMapping/>
  </p:clrMapOvr>
  <p:transition spd="slow" advClick="0" advTm="9000">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4671" y="1188137"/>
            <a:ext cx="9896982" cy="2308324"/>
          </a:xfrm>
          <a:prstGeom prst="rect">
            <a:avLst/>
          </a:prstGeom>
        </p:spPr>
        <p:txBody>
          <a:bodyPr wrap="square">
            <a:spAutoFit/>
          </a:bodyPr>
          <a:lstStyle/>
          <a:p>
            <a:r>
              <a:rPr lang="en-US" sz="2400" dirty="0" smtClean="0"/>
              <a:t>Two </a:t>
            </a:r>
            <a:r>
              <a:rPr lang="en-US" sz="2400" dirty="0"/>
              <a:t>things that I believe lead to greater student engagement and success are: (1) If you want learners to be passionate and excited about the material, you need to bring the passion and excitement to class </a:t>
            </a:r>
            <a:r>
              <a:rPr lang="en-US" sz="2400" dirty="0" smtClean="0"/>
              <a:t>yourself, </a:t>
            </a:r>
            <a:r>
              <a:rPr lang="en-US" sz="2400" dirty="0"/>
              <a:t>and (2) Don’t </a:t>
            </a:r>
            <a:r>
              <a:rPr lang="en-US" sz="2400" dirty="0" smtClean="0"/>
              <a:t>talk</a:t>
            </a:r>
            <a:r>
              <a:rPr lang="en-US" sz="2400" dirty="0"/>
              <a:t> </a:t>
            </a:r>
            <a:r>
              <a:rPr lang="en-US" sz="2400" dirty="0" smtClean="0"/>
              <a:t>“at</a:t>
            </a:r>
            <a:r>
              <a:rPr lang="en-US" sz="2400" dirty="0"/>
              <a:t>” </a:t>
            </a:r>
            <a:r>
              <a:rPr lang="en-US" sz="2400" dirty="0" smtClean="0"/>
              <a:t>learners; talk “to</a:t>
            </a:r>
            <a:r>
              <a:rPr lang="en-US" sz="2400" dirty="0"/>
              <a:t>” </a:t>
            </a:r>
            <a:r>
              <a:rPr lang="en-US" sz="2400" dirty="0" smtClean="0"/>
              <a:t>learners.</a:t>
            </a:r>
            <a:endParaRPr lang="en-US" sz="2400" dirty="0"/>
          </a:p>
          <a:p>
            <a:endParaRPr lang="en-US" sz="2400" dirty="0"/>
          </a:p>
          <a:p>
            <a:r>
              <a:rPr lang="en-US" sz="2400" dirty="0"/>
              <a:t>—Dean </a:t>
            </a:r>
            <a:r>
              <a:rPr lang="en-US" sz="2400" dirty="0" err="1"/>
              <a:t>Radke</a:t>
            </a:r>
            <a:r>
              <a:rPr lang="en-US" sz="2400" dirty="0"/>
              <a:t>, Southern Alberta Institute of Technology (Alberta)</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726285157"/>
      </p:ext>
    </p:extLst>
  </p:cSld>
  <p:clrMapOvr>
    <a:masterClrMapping/>
  </p:clrMapOvr>
  <p:transition spd="slow" advClick="0" advTm="9000">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2061" y="1423806"/>
            <a:ext cx="10170359" cy="2308324"/>
          </a:xfrm>
          <a:prstGeom prst="rect">
            <a:avLst/>
          </a:prstGeom>
        </p:spPr>
        <p:txBody>
          <a:bodyPr wrap="square">
            <a:spAutoFit/>
          </a:bodyPr>
          <a:lstStyle/>
          <a:p>
            <a:r>
              <a:rPr lang="en-US" sz="2400" dirty="0" smtClean="0"/>
              <a:t>Students </a:t>
            </a:r>
            <a:r>
              <a:rPr lang="en-US" sz="2400" dirty="0"/>
              <a:t>come to class with different levels of academic knowledge and life experiences. Celebrating rather than overlooking this allows for a classroom climate that personalizes the learning environment and captures student interest</a:t>
            </a:r>
            <a:r>
              <a:rPr lang="en-US" sz="2400" dirty="0" smtClean="0"/>
              <a:t>.</a:t>
            </a:r>
            <a:endParaRPr lang="en-US" sz="2400" dirty="0"/>
          </a:p>
          <a:p>
            <a:endParaRPr lang="en-US" sz="2400" dirty="0"/>
          </a:p>
          <a:p>
            <a:r>
              <a:rPr lang="en-US" sz="2400" dirty="0"/>
              <a:t>—</a:t>
            </a:r>
            <a:r>
              <a:rPr lang="en-US" sz="2400" dirty="0" smtClean="0"/>
              <a:t>April </a:t>
            </a:r>
            <a:r>
              <a:rPr lang="en-US" sz="2400" dirty="0" err="1" smtClean="0"/>
              <a:t>Ruhmann</a:t>
            </a:r>
            <a:r>
              <a:rPr lang="en-US" sz="2400" dirty="0"/>
              <a:t>, Southwest Texas Junior </a:t>
            </a:r>
            <a:r>
              <a:rPr lang="en-US" sz="2400" dirty="0" smtClean="0"/>
              <a:t>College (</a:t>
            </a:r>
            <a:r>
              <a:rPr lang="en-US" sz="2400" dirty="0"/>
              <a:t>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170562729"/>
      </p:ext>
    </p:extLst>
  </p:cSld>
  <p:clrMapOvr>
    <a:masterClrMapping/>
  </p:clrMapOvr>
  <p:transition spd="slow" advClick="0" advTm="9000">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176" y="383822"/>
            <a:ext cx="6122186" cy="3785652"/>
          </a:xfrm>
          <a:prstGeom prst="rect">
            <a:avLst/>
          </a:prstGeom>
        </p:spPr>
        <p:txBody>
          <a:bodyPr wrap="square">
            <a:spAutoFit/>
          </a:bodyPr>
          <a:lstStyle/>
          <a:p>
            <a:r>
              <a:rPr lang="en-US" sz="2400" dirty="0" smtClean="0"/>
              <a:t>I </a:t>
            </a:r>
            <a:r>
              <a:rPr lang="en-US" sz="2400" dirty="0"/>
              <a:t>try to encourage students to see past the classroom and connect to the material in ways that are meaningful to them as individuals, as humans—not just as students. </a:t>
            </a:r>
            <a:r>
              <a:rPr lang="en-US" sz="2400" dirty="0" smtClean="0"/>
              <a:t>If </a:t>
            </a:r>
            <a:r>
              <a:rPr lang="en-US" sz="2400" dirty="0"/>
              <a:t>that sometimes means, for example, teaching methods of rhetorical analysis by analyzing Super Bowl commercials, that’s just a perk</a:t>
            </a:r>
            <a:r>
              <a:rPr lang="en-US" sz="2400" dirty="0" smtClean="0"/>
              <a:t>.</a:t>
            </a:r>
            <a:endParaRPr lang="en-US" sz="2400" dirty="0"/>
          </a:p>
          <a:p>
            <a:endParaRPr lang="en-US" sz="2400" dirty="0"/>
          </a:p>
          <a:p>
            <a:r>
              <a:rPr lang="en-US" sz="2400" dirty="0"/>
              <a:t>—</a:t>
            </a:r>
            <a:r>
              <a:rPr lang="en-US" sz="2400" dirty="0" err="1"/>
              <a:t>Cari</a:t>
            </a:r>
            <a:r>
              <a:rPr lang="en-US" sz="2400" dirty="0"/>
              <a:t> Keebaugh, North Shore Community College (Massachusetts)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6771737" y="264477"/>
            <a:ext cx="5330590" cy="5330590"/>
          </a:xfrm>
          <a:prstGeom prst="rect">
            <a:avLst/>
          </a:prstGeom>
          <a:ln w="19050">
            <a:solidFill>
              <a:schemeClr val="tx1"/>
            </a:solidFill>
          </a:ln>
        </p:spPr>
      </p:pic>
    </p:spTree>
    <p:extLst>
      <p:ext uri="{BB962C8B-B14F-4D97-AF65-F5344CB8AC3E}">
        <p14:creationId xmlns:p14="http://schemas.microsoft.com/office/powerpoint/2010/main" val="1146417543"/>
      </p:ext>
    </p:extLst>
  </p:cSld>
  <p:clrMapOvr>
    <a:masterClrMapping/>
  </p:clrMapOvr>
  <p:transition spd="slow" advClick="0" advTm="9000">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954" y="452846"/>
            <a:ext cx="6175024" cy="3416320"/>
          </a:xfrm>
          <a:prstGeom prst="rect">
            <a:avLst/>
          </a:prstGeom>
        </p:spPr>
        <p:txBody>
          <a:bodyPr wrap="square">
            <a:spAutoFit/>
          </a:bodyPr>
          <a:lstStyle/>
          <a:p>
            <a:r>
              <a:rPr lang="en-US" sz="2400" dirty="0" smtClean="0"/>
              <a:t>I </a:t>
            </a:r>
            <a:r>
              <a:rPr lang="en-US" sz="2400" dirty="0"/>
              <a:t>enjoy learning and I want others to do so as well. The flushed face of intense concentration and the gleam of insight thrill me, but listening, accepting, and engaging with others allows us to witness positive change, </a:t>
            </a:r>
            <a:r>
              <a:rPr lang="en-US" sz="2400" dirty="0" smtClean="0"/>
              <a:t>internally </a:t>
            </a:r>
            <a:r>
              <a:rPr lang="en-US" sz="2400" dirty="0"/>
              <a:t>and externally. That builds peace and benefits us all</a:t>
            </a:r>
            <a:r>
              <a:rPr lang="en-US" sz="2400" dirty="0" smtClean="0"/>
              <a:t>.</a:t>
            </a:r>
            <a:endParaRPr lang="en-US" sz="2400" dirty="0"/>
          </a:p>
          <a:p>
            <a:endParaRPr lang="en-US" sz="2400" dirty="0"/>
          </a:p>
          <a:p>
            <a:r>
              <a:rPr lang="en-US" sz="2400" dirty="0"/>
              <a:t>—April Hess, Southwest Virginia Community College (Virginia)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1351" y="244275"/>
            <a:ext cx="5392283" cy="5390312"/>
          </a:xfrm>
          <a:prstGeom prst="rect">
            <a:avLst/>
          </a:prstGeom>
          <a:ln w="19050">
            <a:solidFill>
              <a:schemeClr val="tx1"/>
            </a:solidFill>
          </a:ln>
        </p:spPr>
      </p:pic>
    </p:spTree>
    <p:extLst>
      <p:ext uri="{BB962C8B-B14F-4D97-AF65-F5344CB8AC3E}">
        <p14:creationId xmlns:p14="http://schemas.microsoft.com/office/powerpoint/2010/main" val="550096136"/>
      </p:ext>
    </p:extLst>
  </p:cSld>
  <p:clrMapOvr>
    <a:masterClrMapping/>
  </p:clrMapOvr>
  <p:transition spd="slow" advClick="0" advTm="9000">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954" y="452846"/>
            <a:ext cx="6175024" cy="2308324"/>
          </a:xfrm>
          <a:prstGeom prst="rect">
            <a:avLst/>
          </a:prstGeom>
        </p:spPr>
        <p:txBody>
          <a:bodyPr wrap="square">
            <a:spAutoFit/>
          </a:bodyPr>
          <a:lstStyle/>
          <a:p>
            <a:r>
              <a:rPr lang="en-US" sz="2400" dirty="0" smtClean="0"/>
              <a:t>Judge </a:t>
            </a:r>
            <a:r>
              <a:rPr lang="en-US" sz="2400" dirty="0"/>
              <a:t>me on what my students can do after my class, because any educator can teach a student to pass a course, but not necessarily prepare </a:t>
            </a:r>
            <a:r>
              <a:rPr lang="en-US" sz="2400" dirty="0" smtClean="0"/>
              <a:t>her or him </a:t>
            </a:r>
            <a:r>
              <a:rPr lang="en-US" sz="2400" dirty="0"/>
              <a:t>for the next level</a:t>
            </a:r>
            <a:r>
              <a:rPr lang="en-US" sz="2400" dirty="0" smtClean="0"/>
              <a:t>.</a:t>
            </a:r>
            <a:endParaRPr lang="en-US" sz="2400" dirty="0"/>
          </a:p>
          <a:p>
            <a:endParaRPr lang="en-US" sz="2400" dirty="0"/>
          </a:p>
          <a:p>
            <a:r>
              <a:rPr lang="en-US" sz="2400" dirty="0"/>
              <a:t>—Michael </a:t>
            </a:r>
            <a:r>
              <a:rPr lang="en-US" sz="2400" dirty="0" err="1"/>
              <a:t>Odu</a:t>
            </a:r>
            <a:r>
              <a:rPr lang="en-US" sz="2400" dirty="0"/>
              <a:t>, Southwestern College </a:t>
            </a:r>
            <a:r>
              <a:rPr lang="en-US" sz="2400" dirty="0" smtClean="0"/>
              <a:t>(Florida)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3879" y="253505"/>
            <a:ext cx="5221297" cy="5398352"/>
          </a:xfrm>
          <a:prstGeom prst="rect">
            <a:avLst/>
          </a:prstGeom>
          <a:ln w="19050">
            <a:solidFill>
              <a:schemeClr val="tx1"/>
            </a:solidFill>
          </a:ln>
        </p:spPr>
      </p:pic>
    </p:spTree>
    <p:extLst>
      <p:ext uri="{BB962C8B-B14F-4D97-AF65-F5344CB8AC3E}">
        <p14:creationId xmlns:p14="http://schemas.microsoft.com/office/powerpoint/2010/main" val="548657417"/>
      </p:ext>
    </p:extLst>
  </p:cSld>
  <p:clrMapOvr>
    <a:masterClrMapping/>
  </p:clrMapOvr>
  <p:transition spd="slow" advClick="0" advTm="9000">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954" y="452846"/>
            <a:ext cx="5324982" cy="4154984"/>
          </a:xfrm>
          <a:prstGeom prst="rect">
            <a:avLst/>
          </a:prstGeom>
        </p:spPr>
        <p:txBody>
          <a:bodyPr wrap="square">
            <a:spAutoFit/>
          </a:bodyPr>
          <a:lstStyle/>
          <a:p>
            <a:r>
              <a:rPr lang="en-US" sz="2400" dirty="0" smtClean="0"/>
              <a:t>I </a:t>
            </a:r>
            <a:r>
              <a:rPr lang="en-US" sz="2400" dirty="0"/>
              <a:t>am inspired by going on the journey with my students. I am a business technology instructor whose students vary from fragile students to those who excelled in previous endeavors. I absolutely marvel at the journey of each and every student as they grow in skills, confidence, and self-expectations</a:t>
            </a:r>
            <a:r>
              <a:rPr lang="en-US" sz="2400" dirty="0" smtClean="0"/>
              <a:t>.</a:t>
            </a:r>
            <a:endParaRPr lang="en-US" sz="2400" dirty="0"/>
          </a:p>
          <a:p>
            <a:endParaRPr lang="en-US" sz="2400" dirty="0"/>
          </a:p>
          <a:p>
            <a:r>
              <a:rPr lang="en-US" sz="2400" dirty="0"/>
              <a:t>—Donna </a:t>
            </a:r>
            <a:r>
              <a:rPr lang="en-US" sz="2400" dirty="0" err="1"/>
              <a:t>Evenson</a:t>
            </a:r>
            <a:r>
              <a:rPr lang="en-US" sz="2400" dirty="0"/>
              <a:t>, Spokane Falls Community College (Washington)</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598544" y="245698"/>
            <a:ext cx="6517016" cy="4838280"/>
          </a:xfrm>
          <a:prstGeom prst="rect">
            <a:avLst/>
          </a:prstGeom>
          <a:ln w="19050">
            <a:solidFill>
              <a:schemeClr val="tx1"/>
            </a:solidFill>
          </a:ln>
        </p:spPr>
      </p:pic>
    </p:spTree>
    <p:extLst>
      <p:ext uri="{BB962C8B-B14F-4D97-AF65-F5344CB8AC3E}">
        <p14:creationId xmlns:p14="http://schemas.microsoft.com/office/powerpoint/2010/main" val="2137910948"/>
      </p:ext>
    </p:extLst>
  </p:cSld>
  <p:clrMapOvr>
    <a:masterClrMapping/>
  </p:clrMapOvr>
  <p:transition spd="slow" advClick="0" advTm="9000">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5367" y="452846"/>
            <a:ext cx="6776711" cy="3416320"/>
          </a:xfrm>
          <a:prstGeom prst="rect">
            <a:avLst/>
          </a:prstGeom>
        </p:spPr>
        <p:txBody>
          <a:bodyPr wrap="square">
            <a:spAutoFit/>
          </a:bodyPr>
          <a:lstStyle/>
          <a:p>
            <a:r>
              <a:rPr lang="en-US" sz="2400" dirty="0" smtClean="0"/>
              <a:t>Teaching </a:t>
            </a:r>
            <a:r>
              <a:rPr lang="en-US" sz="2400" dirty="0"/>
              <a:t>is an all-encompassing task involving hard work, dedication, interest in your chosen field of study, and nurturing of student aspirations. Teaching is like a Rubik's Cube; when you can place all the colors in their rightful place, you have created a lifelong learner</a:t>
            </a:r>
            <a:r>
              <a:rPr lang="en-US" sz="2400" dirty="0" smtClean="0"/>
              <a:t>.</a:t>
            </a:r>
            <a:endParaRPr lang="en-US" sz="2400" dirty="0"/>
          </a:p>
          <a:p>
            <a:endParaRPr lang="en-US" sz="2400" dirty="0"/>
          </a:p>
          <a:p>
            <a:r>
              <a:rPr lang="en-US" sz="2400" dirty="0"/>
              <a:t>—Judith Throop, Spokane Falls Community College (Washington)</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7444596" y="231408"/>
            <a:ext cx="4669607" cy="5388008"/>
          </a:xfrm>
          <a:prstGeom prst="rect">
            <a:avLst/>
          </a:prstGeom>
          <a:ln w="19050">
            <a:solidFill>
              <a:schemeClr val="tx1"/>
            </a:solidFill>
          </a:ln>
        </p:spPr>
      </p:pic>
    </p:spTree>
    <p:extLst>
      <p:ext uri="{BB962C8B-B14F-4D97-AF65-F5344CB8AC3E}">
        <p14:creationId xmlns:p14="http://schemas.microsoft.com/office/powerpoint/2010/main" val="172921432"/>
      </p:ext>
    </p:extLst>
  </p:cSld>
  <p:clrMapOvr>
    <a:masterClrMapping/>
  </p:clrMapOvr>
  <p:transition spd="slow" advClick="0" advTm="9000">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7474" y="1470941"/>
            <a:ext cx="9868703" cy="2308324"/>
          </a:xfrm>
          <a:prstGeom prst="rect">
            <a:avLst/>
          </a:prstGeom>
        </p:spPr>
        <p:txBody>
          <a:bodyPr wrap="square">
            <a:spAutoFit/>
          </a:bodyPr>
          <a:lstStyle/>
          <a:p>
            <a:r>
              <a:rPr lang="en-US" sz="2400" dirty="0" smtClean="0"/>
              <a:t>Benjamin </a:t>
            </a:r>
            <a:r>
              <a:rPr lang="en-US" sz="2400" dirty="0"/>
              <a:t>Franklin said</a:t>
            </a:r>
            <a:r>
              <a:rPr lang="en-US" sz="2400" dirty="0" smtClean="0"/>
              <a:t>, “Tell </a:t>
            </a:r>
            <a:r>
              <a:rPr lang="en-US" sz="2400" dirty="0"/>
              <a:t>me and I forget, teach me and I may remember, involve me and I learn.” Thus it is important to engage every student in the class discussion. Mathematics is its own language, but it does not have to be a language that is foreign</a:t>
            </a:r>
            <a:r>
              <a:rPr lang="en-US" sz="2400" dirty="0" smtClean="0"/>
              <a:t>.</a:t>
            </a:r>
            <a:endParaRPr lang="en-US" sz="2400" dirty="0"/>
          </a:p>
          <a:p>
            <a:endParaRPr lang="en-US" sz="2400" dirty="0"/>
          </a:p>
          <a:p>
            <a:r>
              <a:rPr lang="en-US" sz="2400" dirty="0"/>
              <a:t>—Marie St. James, St. Clair County Community College (Michigan)</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745133233"/>
      </p:ext>
    </p:extLst>
  </p:cSld>
  <p:clrMapOvr>
    <a:masterClrMapping/>
  </p:clrMapOvr>
  <p:transition spd="slow" advClick="0" advTm="9000">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4353" y="1348393"/>
            <a:ext cx="9962971" cy="2308324"/>
          </a:xfrm>
          <a:prstGeom prst="rect">
            <a:avLst/>
          </a:prstGeom>
        </p:spPr>
        <p:txBody>
          <a:bodyPr wrap="square">
            <a:spAutoFit/>
          </a:bodyPr>
          <a:lstStyle/>
          <a:p>
            <a:r>
              <a:rPr lang="en-US" sz="2400" dirty="0" smtClean="0"/>
              <a:t>Teachers </a:t>
            </a:r>
            <a:r>
              <a:rPr lang="en-US" sz="2400" dirty="0"/>
              <a:t>have more influence than we realize. Students watch our actions. I would hate to think they leave my class thinking</a:t>
            </a:r>
            <a:r>
              <a:rPr lang="en-US" sz="2400" dirty="0" smtClean="0"/>
              <a:t>, “Now </a:t>
            </a:r>
            <a:r>
              <a:rPr lang="en-US" sz="2400" dirty="0"/>
              <a:t>I know what not to do</a:t>
            </a:r>
            <a:r>
              <a:rPr lang="en-US" sz="2400" dirty="0" smtClean="0"/>
              <a:t>.” I </a:t>
            </a:r>
            <a:r>
              <a:rPr lang="en-US" sz="2400" dirty="0"/>
              <a:t>want them to be the best nurses possible, but I am more concerned that they become the best people possible</a:t>
            </a:r>
            <a:r>
              <a:rPr lang="en-US" sz="2400" dirty="0" smtClean="0"/>
              <a:t>.</a:t>
            </a:r>
            <a:endParaRPr lang="en-US" sz="2400" dirty="0"/>
          </a:p>
          <a:p>
            <a:endParaRPr lang="en-US" sz="2400" dirty="0"/>
          </a:p>
          <a:p>
            <a:r>
              <a:rPr lang="en-US" sz="2400" dirty="0"/>
              <a:t>—Jill </a:t>
            </a:r>
            <a:r>
              <a:rPr lang="en-US" sz="2400" dirty="0" err="1"/>
              <a:t>DeHoog</a:t>
            </a:r>
            <a:r>
              <a:rPr lang="en-US" sz="2400" dirty="0"/>
              <a:t>, St. Philip's College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477101374"/>
      </p:ext>
    </p:extLst>
  </p:cSld>
  <p:clrMapOvr>
    <a:masterClrMapping/>
  </p:clrMapOvr>
  <p:transition spd="slow" advClick="0" advTm="9000">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954" y="452846"/>
            <a:ext cx="4627399" cy="2677656"/>
          </a:xfrm>
          <a:prstGeom prst="rect">
            <a:avLst/>
          </a:prstGeom>
        </p:spPr>
        <p:txBody>
          <a:bodyPr wrap="square">
            <a:spAutoFit/>
          </a:bodyPr>
          <a:lstStyle/>
          <a:p>
            <a:r>
              <a:rPr lang="en-US" sz="2400" dirty="0" smtClean="0"/>
              <a:t>I </a:t>
            </a:r>
            <a:r>
              <a:rPr lang="en-US" sz="2400" dirty="0"/>
              <a:t>have the honor and privilege to work at an outstanding institution that has made the difference in the lives of students for over </a:t>
            </a:r>
            <a:r>
              <a:rPr lang="en-US" sz="2400" dirty="0" smtClean="0"/>
              <a:t>118 years!</a:t>
            </a:r>
            <a:endParaRPr lang="en-US" sz="2400" dirty="0"/>
          </a:p>
          <a:p>
            <a:endParaRPr lang="en-US" sz="2400" dirty="0"/>
          </a:p>
          <a:p>
            <a:r>
              <a:rPr lang="en-US" sz="2400" dirty="0"/>
              <a:t>—Lacy Hampton, St. Philip's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091709" y="249009"/>
            <a:ext cx="7012479" cy="4674986"/>
          </a:xfrm>
          <a:prstGeom prst="rect">
            <a:avLst/>
          </a:prstGeom>
          <a:ln w="19050">
            <a:solidFill>
              <a:schemeClr val="tx1"/>
            </a:solidFill>
          </a:ln>
        </p:spPr>
      </p:pic>
    </p:spTree>
    <p:extLst>
      <p:ext uri="{BB962C8B-B14F-4D97-AF65-F5344CB8AC3E}">
        <p14:creationId xmlns:p14="http://schemas.microsoft.com/office/powerpoint/2010/main" val="731833498"/>
      </p:ext>
    </p:extLst>
  </p:cSld>
  <p:clrMapOvr>
    <a:masterClrMapping/>
  </p:clrMapOvr>
  <p:transition spd="slow" advClick="0" advTm="9000">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39481" y="4458488"/>
            <a:ext cx="5549012" cy="461665"/>
          </a:xfrm>
          <a:prstGeom prst="rect">
            <a:avLst/>
          </a:prstGeom>
        </p:spPr>
        <p:txBody>
          <a:bodyPr wrap="square">
            <a:spAutoFit/>
          </a:bodyPr>
          <a:lstStyle/>
          <a:p>
            <a:r>
              <a:rPr lang="en-US" sz="2400" dirty="0" smtClean="0"/>
              <a:t>—Adena </a:t>
            </a:r>
            <a:r>
              <a:rPr lang="en-US" sz="2400" dirty="0" err="1" smtClean="0"/>
              <a:t>Loston</a:t>
            </a:r>
            <a:r>
              <a:rPr lang="en-US" sz="2400" dirty="0"/>
              <a:t>, St. Philip's College (Texas)</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153" y="395224"/>
            <a:ext cx="11616267" cy="3916342"/>
          </a:xfrm>
          <a:prstGeom prst="rect">
            <a:avLst/>
          </a:prstGeom>
          <a:ln w="19050">
            <a:solidFill>
              <a:schemeClr val="tx1"/>
            </a:solidFill>
          </a:ln>
        </p:spPr>
      </p:pic>
    </p:spTree>
    <p:extLst>
      <p:ext uri="{BB962C8B-B14F-4D97-AF65-F5344CB8AC3E}">
        <p14:creationId xmlns:p14="http://schemas.microsoft.com/office/powerpoint/2010/main" val="1286754517"/>
      </p:ext>
    </p:extLst>
  </p:cSld>
  <p:clrMapOvr>
    <a:masterClrMapping/>
  </p:clrMapOvr>
  <p:transition spd="slow" advClick="0" advTm="9000">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886" y="441558"/>
            <a:ext cx="6062133" cy="2677656"/>
          </a:xfrm>
          <a:prstGeom prst="rect">
            <a:avLst/>
          </a:prstGeom>
        </p:spPr>
        <p:txBody>
          <a:bodyPr wrap="square">
            <a:spAutoFit/>
          </a:bodyPr>
          <a:lstStyle/>
          <a:p>
            <a:r>
              <a:rPr lang="en-US" sz="2400" dirty="0" smtClean="0"/>
              <a:t>Thank </a:t>
            </a:r>
            <a:r>
              <a:rPr lang="en-US" sz="2400" dirty="0"/>
              <a:t>you, NISOD, for this award, and to St. Philip's College for nominating me for the award. I have great respect for the faculty and staff at St. Philip's College. </a:t>
            </a:r>
            <a:r>
              <a:rPr lang="en-US" sz="2400" dirty="0" smtClean="0"/>
              <a:t>I </a:t>
            </a:r>
            <a:r>
              <a:rPr lang="en-US" sz="2400" dirty="0"/>
              <a:t>will continue to do what I do. It is what I do and I love what I do</a:t>
            </a:r>
            <a:r>
              <a:rPr lang="en-US" sz="2400" dirty="0" smtClean="0"/>
              <a:t>.</a:t>
            </a:r>
            <a:endParaRPr lang="en-US" sz="2400" dirty="0"/>
          </a:p>
          <a:p>
            <a:endParaRPr lang="en-US" sz="2400" dirty="0"/>
          </a:p>
          <a:p>
            <a:r>
              <a:rPr lang="en-US" sz="2400" dirty="0"/>
              <a:t>—Solomon </a:t>
            </a:r>
            <a:r>
              <a:rPr lang="en-US" sz="2400" dirty="0" err="1"/>
              <a:t>Nfor</a:t>
            </a:r>
            <a:r>
              <a:rPr lang="en-US" sz="2400" dirty="0"/>
              <a:t>, St. Philip's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386020" y="260040"/>
            <a:ext cx="5692304" cy="4058402"/>
          </a:xfrm>
          <a:prstGeom prst="rect">
            <a:avLst/>
          </a:prstGeom>
          <a:ln w="19050">
            <a:solidFill>
              <a:schemeClr val="tx1"/>
            </a:solidFill>
          </a:ln>
        </p:spPr>
      </p:pic>
    </p:spTree>
    <p:extLst>
      <p:ext uri="{BB962C8B-B14F-4D97-AF65-F5344CB8AC3E}">
        <p14:creationId xmlns:p14="http://schemas.microsoft.com/office/powerpoint/2010/main" val="1322841929"/>
      </p:ext>
    </p:extLst>
  </p:cSld>
  <p:clrMapOvr>
    <a:masterClrMapping/>
  </p:clrMapOvr>
  <p:transition spd="slow" advClick="0" advTm="9000">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5474" y="1421248"/>
            <a:ext cx="6567690" cy="1938992"/>
          </a:xfrm>
          <a:prstGeom prst="rect">
            <a:avLst/>
          </a:prstGeom>
        </p:spPr>
        <p:txBody>
          <a:bodyPr wrap="square">
            <a:spAutoFit/>
          </a:bodyPr>
          <a:lstStyle/>
          <a:p>
            <a:r>
              <a:rPr lang="en-US" sz="2400" dirty="0" smtClean="0"/>
              <a:t>I </a:t>
            </a:r>
            <a:r>
              <a:rPr lang="en-US" sz="2400" dirty="0"/>
              <a:t>am inspired by our students every day to help them break down barriers so </a:t>
            </a:r>
            <a:r>
              <a:rPr lang="en-US" sz="2400" dirty="0" smtClean="0"/>
              <a:t>they </a:t>
            </a:r>
            <a:r>
              <a:rPr lang="en-US" sz="2400" dirty="0"/>
              <a:t>can achieve their dreams. </a:t>
            </a:r>
          </a:p>
          <a:p>
            <a:endParaRPr lang="en-US" sz="2400" dirty="0"/>
          </a:p>
          <a:p>
            <a:r>
              <a:rPr lang="en-US" sz="2400" dirty="0"/>
              <a:t>—Joshua Scott, St. Philip's College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7308" y="267775"/>
            <a:ext cx="3815668" cy="5341936"/>
          </a:xfrm>
          <a:prstGeom prst="rect">
            <a:avLst/>
          </a:prstGeom>
          <a:ln w="19050">
            <a:solidFill>
              <a:schemeClr val="tx1"/>
            </a:solidFill>
          </a:ln>
        </p:spPr>
      </p:pic>
    </p:spTree>
    <p:extLst>
      <p:ext uri="{BB962C8B-B14F-4D97-AF65-F5344CB8AC3E}">
        <p14:creationId xmlns:p14="http://schemas.microsoft.com/office/powerpoint/2010/main" val="106103312"/>
      </p:ext>
    </p:extLst>
  </p:cSld>
  <p:clrMapOvr>
    <a:masterClrMapping/>
  </p:clrMapOvr>
  <p:transition spd="slow" advClick="0" advTm="9000">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43860" y="270932"/>
            <a:ext cx="5109328" cy="4524315"/>
          </a:xfrm>
          <a:prstGeom prst="rect">
            <a:avLst/>
          </a:prstGeom>
        </p:spPr>
        <p:txBody>
          <a:bodyPr wrap="square">
            <a:spAutoFit/>
          </a:bodyPr>
          <a:lstStyle/>
          <a:p>
            <a:r>
              <a:rPr lang="en-US" sz="2400" dirty="0" smtClean="0"/>
              <a:t>In </a:t>
            </a:r>
            <a:r>
              <a:rPr lang="en-US" sz="2400" dirty="0"/>
              <a:t>today’s environment, the role of the librarian as information specialist is often overlooked or misunderstood. Receiving the NISOD Excellence Award affirms how colleagues at my institution understand and value me as a librarian and how I contribute to students’ learning experience, </a:t>
            </a:r>
            <a:r>
              <a:rPr lang="en-US" sz="2400" dirty="0" smtClean="0"/>
              <a:t>in </a:t>
            </a:r>
            <a:r>
              <a:rPr lang="en-US" sz="2400" dirty="0"/>
              <a:t>and outside the classroom</a:t>
            </a:r>
            <a:r>
              <a:rPr lang="en-US" sz="2400" dirty="0" smtClean="0"/>
              <a:t>.</a:t>
            </a:r>
            <a:endParaRPr lang="en-US" sz="2400" dirty="0"/>
          </a:p>
          <a:p>
            <a:endParaRPr lang="en-US" sz="2400" dirty="0"/>
          </a:p>
          <a:p>
            <a:r>
              <a:rPr lang="en-US" sz="2400" dirty="0"/>
              <a:t>—Linda </a:t>
            </a:r>
            <a:r>
              <a:rPr lang="en-US" sz="2400" dirty="0" err="1" smtClean="0"/>
              <a:t>Plevak</a:t>
            </a:r>
            <a:r>
              <a:rPr lang="en-US" sz="2400" dirty="0"/>
              <a:t>, Northeast Lakeview College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55" y="270932"/>
            <a:ext cx="6693687" cy="3576449"/>
          </a:xfrm>
          <a:prstGeom prst="rect">
            <a:avLst/>
          </a:prstGeom>
          <a:ln w="19050">
            <a:solidFill>
              <a:schemeClr val="tx1"/>
            </a:solidFill>
          </a:ln>
        </p:spPr>
      </p:pic>
    </p:spTree>
    <p:extLst>
      <p:ext uri="{BB962C8B-B14F-4D97-AF65-F5344CB8AC3E}">
        <p14:creationId xmlns:p14="http://schemas.microsoft.com/office/powerpoint/2010/main" val="616364317"/>
      </p:ext>
    </p:extLst>
  </p:cSld>
  <p:clrMapOvr>
    <a:masterClrMapping/>
  </p:clrMapOvr>
  <p:transition spd="slow" advClick="0" advTm="9000">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6168" y="1526920"/>
            <a:ext cx="9440072" cy="2308324"/>
          </a:xfrm>
          <a:prstGeom prst="rect">
            <a:avLst/>
          </a:prstGeom>
        </p:spPr>
        <p:txBody>
          <a:bodyPr wrap="square">
            <a:spAutoFit/>
          </a:bodyPr>
          <a:lstStyle/>
          <a:p>
            <a:r>
              <a:rPr lang="en-US" sz="2400" dirty="0" smtClean="0"/>
              <a:t>“Moonlight </a:t>
            </a:r>
            <a:r>
              <a:rPr lang="en-US" sz="2400" dirty="0"/>
              <a:t>floods the whole sky from horizon to horizon; how much it can fill your room depends on the windows.” —Rumi. I endeavor to make my students as dangerous as possible, learning to seek out information and to test its validity</a:t>
            </a:r>
            <a:r>
              <a:rPr lang="en-US" sz="2400" dirty="0" smtClean="0"/>
              <a:t>.</a:t>
            </a:r>
            <a:endParaRPr lang="en-US" sz="2400" dirty="0"/>
          </a:p>
          <a:p>
            <a:endParaRPr lang="en-US" sz="2400" dirty="0"/>
          </a:p>
          <a:p>
            <a:r>
              <a:rPr lang="en-US" sz="2400" dirty="0"/>
              <a:t>—Anastasia Bojanowski, State College of Florida (Florida)</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866937774"/>
      </p:ext>
    </p:extLst>
  </p:cSld>
  <p:clrMapOvr>
    <a:masterClrMapping/>
  </p:clrMapOvr>
  <p:transition spd="slow" advClick="0" advTm="9000">
    <p:cov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51451" y="379177"/>
            <a:ext cx="4801736" cy="3416320"/>
          </a:xfrm>
          <a:prstGeom prst="rect">
            <a:avLst/>
          </a:prstGeom>
        </p:spPr>
        <p:txBody>
          <a:bodyPr wrap="square">
            <a:spAutoFit/>
          </a:bodyPr>
          <a:lstStyle/>
          <a:p>
            <a:r>
              <a:rPr lang="en-US" sz="2400" dirty="0" smtClean="0"/>
              <a:t>Teaching </a:t>
            </a:r>
            <a:r>
              <a:rPr lang="en-US" sz="2400" dirty="0"/>
              <a:t>is a balance between finding a way to help your student connect with what they need to move forward, and also coaching them to navigate the uncharted path alone</a:t>
            </a:r>
            <a:r>
              <a:rPr lang="en-US" sz="2400" dirty="0" smtClean="0"/>
              <a:t>.</a:t>
            </a:r>
            <a:endParaRPr lang="en-US" sz="2400" dirty="0"/>
          </a:p>
          <a:p>
            <a:endParaRPr lang="en-US" sz="2400" dirty="0"/>
          </a:p>
          <a:p>
            <a:r>
              <a:rPr lang="en-US" sz="2400" dirty="0"/>
              <a:t>—Kelly Monod, State College of Florida (Florida)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2" y="260645"/>
            <a:ext cx="6705600" cy="3687284"/>
          </a:xfrm>
          <a:prstGeom prst="rect">
            <a:avLst/>
          </a:prstGeom>
          <a:ln w="19050">
            <a:solidFill>
              <a:schemeClr val="tx1"/>
            </a:solidFill>
          </a:ln>
        </p:spPr>
      </p:pic>
    </p:spTree>
    <p:extLst>
      <p:ext uri="{BB962C8B-B14F-4D97-AF65-F5344CB8AC3E}">
        <p14:creationId xmlns:p14="http://schemas.microsoft.com/office/powerpoint/2010/main" val="2094106370"/>
      </p:ext>
    </p:extLst>
  </p:cSld>
  <p:clrMapOvr>
    <a:masterClrMapping/>
  </p:clrMapOvr>
  <p:transition spd="slow" advClick="0" advTm="9000">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00623" y="299622"/>
            <a:ext cx="4707467" cy="4154984"/>
          </a:xfrm>
          <a:prstGeom prst="rect">
            <a:avLst/>
          </a:prstGeom>
        </p:spPr>
        <p:txBody>
          <a:bodyPr wrap="square">
            <a:spAutoFit/>
          </a:bodyPr>
          <a:lstStyle/>
          <a:p>
            <a:r>
              <a:rPr lang="en-US" sz="2400" dirty="0" smtClean="0"/>
              <a:t>What </a:t>
            </a:r>
            <a:r>
              <a:rPr lang="en-US" sz="2400" dirty="0"/>
              <a:t>inspires and motivates me in my work is having the privilege of sharing my knowledge with </a:t>
            </a:r>
            <a:r>
              <a:rPr lang="en-US" sz="2400" dirty="0" smtClean="0"/>
              <a:t>students, </a:t>
            </a:r>
            <a:r>
              <a:rPr lang="en-US" sz="2400" dirty="0"/>
              <a:t>helping them succeed is the opportunity of a lifetime! It is very rewarding to witness students achieve their dreams and know that you have been part of the process</a:t>
            </a:r>
            <a:r>
              <a:rPr lang="en-US" sz="2400" dirty="0" smtClean="0"/>
              <a:t>.</a:t>
            </a:r>
            <a:endParaRPr lang="en-US" sz="2400" dirty="0"/>
          </a:p>
          <a:p>
            <a:endParaRPr lang="en-US" sz="2400" dirty="0"/>
          </a:p>
          <a:p>
            <a:r>
              <a:rPr lang="en-US" sz="2400" dirty="0"/>
              <a:t>—</a:t>
            </a:r>
            <a:r>
              <a:rPr lang="en-US" sz="2400" dirty="0" err="1" smtClean="0"/>
              <a:t>Noema</a:t>
            </a:r>
            <a:r>
              <a:rPr lang="en-US" sz="2400" dirty="0" smtClean="0"/>
              <a:t> “Amy” </a:t>
            </a:r>
            <a:r>
              <a:rPr lang="en-US" sz="2400" dirty="0"/>
              <a:t>Santos, State College of Florida (Florida)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549" y="282370"/>
            <a:ext cx="6668746" cy="3320271"/>
          </a:xfrm>
          <a:prstGeom prst="rect">
            <a:avLst/>
          </a:prstGeom>
          <a:ln w="19050">
            <a:solidFill>
              <a:schemeClr val="tx1"/>
            </a:solidFill>
          </a:ln>
        </p:spPr>
      </p:pic>
    </p:spTree>
    <p:extLst>
      <p:ext uri="{BB962C8B-B14F-4D97-AF65-F5344CB8AC3E}">
        <p14:creationId xmlns:p14="http://schemas.microsoft.com/office/powerpoint/2010/main" val="536269907"/>
      </p:ext>
    </p:extLst>
  </p:cSld>
  <p:clrMapOvr>
    <a:masterClrMapping/>
  </p:clrMapOvr>
  <p:transition spd="slow" advClick="0" advTm="9000">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5439" y="1208736"/>
            <a:ext cx="9497678" cy="2677656"/>
          </a:xfrm>
          <a:prstGeom prst="rect">
            <a:avLst/>
          </a:prstGeom>
        </p:spPr>
        <p:txBody>
          <a:bodyPr wrap="square">
            <a:spAutoFit/>
          </a:bodyPr>
          <a:lstStyle/>
          <a:p>
            <a:r>
              <a:rPr lang="en-US" sz="2400" dirty="0" smtClean="0"/>
              <a:t>As </a:t>
            </a:r>
            <a:r>
              <a:rPr lang="en-US" sz="2400" dirty="0"/>
              <a:t>a research librarian, I want to make sure that students understand how to find, evaluate, synthesize, and document authoritative information for their assignments. But more importantly, I have a responsibility to impart the research skills students will need when they go on </a:t>
            </a:r>
            <a:r>
              <a:rPr lang="en-US" sz="2400" dirty="0" smtClean="0"/>
              <a:t>to an </a:t>
            </a:r>
            <a:r>
              <a:rPr lang="en-US" sz="2400" dirty="0"/>
              <a:t>university and throughout their careers</a:t>
            </a:r>
            <a:r>
              <a:rPr lang="en-US" sz="2400" dirty="0" smtClean="0"/>
              <a:t>.</a:t>
            </a:r>
            <a:endParaRPr lang="en-US" sz="2400" dirty="0"/>
          </a:p>
          <a:p>
            <a:endParaRPr lang="en-US" sz="2400" dirty="0"/>
          </a:p>
          <a:p>
            <a:r>
              <a:rPr lang="en-US" sz="2400" dirty="0"/>
              <a:t>—Mark Marino, State College of Florida, Manatee-Sarasota (Florida)</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99460490"/>
      </p:ext>
    </p:extLst>
  </p:cSld>
  <p:clrMapOvr>
    <a:masterClrMapping/>
  </p:clrMapOvr>
  <p:transition spd="slow" advClick="0" advTm="9000">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9892" y="859945"/>
            <a:ext cx="7725440" cy="3046988"/>
          </a:xfrm>
          <a:prstGeom prst="rect">
            <a:avLst/>
          </a:prstGeom>
        </p:spPr>
        <p:txBody>
          <a:bodyPr wrap="square">
            <a:spAutoFit/>
          </a:bodyPr>
          <a:lstStyle/>
          <a:p>
            <a:r>
              <a:rPr lang="en-US" sz="2400" dirty="0" smtClean="0"/>
              <a:t>Receiving </a:t>
            </a:r>
            <a:r>
              <a:rPr lang="en-US" sz="2400" dirty="0"/>
              <a:t>the NISOD award is a tremendous honor. Receiving this prestigious award is an affirmation that dedication to student success, challenging aspiring minds, and turning every possible opportunity into a teaching moment is vital to our students' success, and is alive and well at Tallahassee Community College</a:t>
            </a:r>
            <a:r>
              <a:rPr lang="en-US" sz="2400" dirty="0" smtClean="0"/>
              <a:t>.</a:t>
            </a:r>
            <a:endParaRPr lang="en-US" sz="2400" dirty="0"/>
          </a:p>
          <a:p>
            <a:endParaRPr lang="en-US" sz="2400" dirty="0"/>
          </a:p>
          <a:p>
            <a:r>
              <a:rPr lang="en-US" sz="2400" dirty="0"/>
              <a:t>—Larry </a:t>
            </a:r>
            <a:r>
              <a:rPr lang="en-US" sz="2400" dirty="0" err="1"/>
              <a:t>Bourdeau</a:t>
            </a:r>
            <a:r>
              <a:rPr lang="en-US" sz="2400" dirty="0"/>
              <a:t>, Tallahassee Community College (Florida)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514273" y="253963"/>
            <a:ext cx="3582540" cy="5359479"/>
          </a:xfrm>
          <a:prstGeom prst="rect">
            <a:avLst/>
          </a:prstGeom>
          <a:ln w="19050">
            <a:solidFill>
              <a:schemeClr val="tx1"/>
            </a:solidFill>
          </a:ln>
        </p:spPr>
      </p:pic>
    </p:spTree>
    <p:extLst>
      <p:ext uri="{BB962C8B-B14F-4D97-AF65-F5344CB8AC3E}">
        <p14:creationId xmlns:p14="http://schemas.microsoft.com/office/powerpoint/2010/main" val="890178064"/>
      </p:ext>
    </p:extLst>
  </p:cSld>
  <p:clrMapOvr>
    <a:masterClrMapping/>
  </p:clrMapOvr>
  <p:transition spd="slow" advClick="0" advTm="9000">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76443" y="373825"/>
            <a:ext cx="4312357" cy="4524315"/>
          </a:xfrm>
          <a:prstGeom prst="rect">
            <a:avLst/>
          </a:prstGeom>
        </p:spPr>
        <p:txBody>
          <a:bodyPr wrap="square">
            <a:spAutoFit/>
          </a:bodyPr>
          <a:lstStyle/>
          <a:p>
            <a:r>
              <a:rPr lang="en-US" sz="2400" dirty="0" smtClean="0"/>
              <a:t>I </a:t>
            </a:r>
            <a:r>
              <a:rPr lang="en-US" sz="2400" dirty="0"/>
              <a:t>believe in service learning. I am driven by the opportunity for my students to see the humanities at work in the world they live in, and for them to understand they have skills and knowledge to contribute to make our communities better</a:t>
            </a:r>
            <a:r>
              <a:rPr lang="en-US" sz="2400" dirty="0" smtClean="0"/>
              <a:t>.</a:t>
            </a:r>
            <a:endParaRPr lang="en-US" sz="2400" dirty="0"/>
          </a:p>
          <a:p>
            <a:endParaRPr lang="en-US" sz="2400" dirty="0"/>
          </a:p>
          <a:p>
            <a:r>
              <a:rPr lang="en-US" sz="2400" dirty="0"/>
              <a:t>—Lindsey Smitherman-Brown, Tallahassee Community College (Georgia)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906" y="254478"/>
            <a:ext cx="7468763" cy="3592903"/>
          </a:xfrm>
          <a:prstGeom prst="rect">
            <a:avLst/>
          </a:prstGeom>
          <a:ln w="19050">
            <a:solidFill>
              <a:schemeClr val="tx1"/>
            </a:solidFill>
          </a:ln>
        </p:spPr>
      </p:pic>
    </p:spTree>
    <p:extLst>
      <p:ext uri="{BB962C8B-B14F-4D97-AF65-F5344CB8AC3E}">
        <p14:creationId xmlns:p14="http://schemas.microsoft.com/office/powerpoint/2010/main" val="1851636646"/>
      </p:ext>
    </p:extLst>
  </p:cSld>
  <p:clrMapOvr>
    <a:masterClrMapping/>
  </p:clrMapOvr>
  <p:transition spd="slow" advClick="0" advTm="9000">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17238" y="373825"/>
            <a:ext cx="4637988" cy="4154984"/>
          </a:xfrm>
          <a:prstGeom prst="rect">
            <a:avLst/>
          </a:prstGeom>
        </p:spPr>
        <p:txBody>
          <a:bodyPr wrap="square">
            <a:spAutoFit/>
          </a:bodyPr>
          <a:lstStyle/>
          <a:p>
            <a:r>
              <a:rPr lang="en-US" sz="2400" dirty="0" smtClean="0"/>
              <a:t>A </a:t>
            </a:r>
            <a:r>
              <a:rPr lang="en-US" sz="2400" dirty="0"/>
              <a:t>teacher is who I am, and teaching is what I do with all of my heart. Teaching does not feel like work to me. I am so thankful to Tarrant County College for giving me the opportunity, and to NISOD for bestowing upon me this teaching excellence honor</a:t>
            </a:r>
            <a:r>
              <a:rPr lang="en-US" sz="2400" dirty="0" smtClean="0"/>
              <a:t>.</a:t>
            </a:r>
            <a:endParaRPr lang="en-US" sz="2400" dirty="0"/>
          </a:p>
          <a:p>
            <a:endParaRPr lang="en-US" sz="2400" dirty="0"/>
          </a:p>
          <a:p>
            <a:r>
              <a:rPr lang="en-US" sz="2400" dirty="0"/>
              <a:t>—Tyson McMillan</a:t>
            </a:r>
            <a:r>
              <a:rPr lang="en-US" sz="2400" dirty="0" smtClean="0"/>
              <a:t>, </a:t>
            </a:r>
            <a:r>
              <a:rPr lang="en-US" sz="2400" dirty="0"/>
              <a:t>Tarrant County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9326" y="252875"/>
            <a:ext cx="6744534" cy="4485115"/>
          </a:xfrm>
          <a:prstGeom prst="rect">
            <a:avLst/>
          </a:prstGeom>
          <a:ln w="19050">
            <a:solidFill>
              <a:schemeClr val="tx1"/>
            </a:solidFill>
          </a:ln>
        </p:spPr>
      </p:pic>
    </p:spTree>
    <p:extLst>
      <p:ext uri="{BB962C8B-B14F-4D97-AF65-F5344CB8AC3E}">
        <p14:creationId xmlns:p14="http://schemas.microsoft.com/office/powerpoint/2010/main" val="1271580645"/>
      </p:ext>
    </p:extLst>
  </p:cSld>
  <p:clrMapOvr>
    <a:masterClrMapping/>
  </p:clrMapOvr>
  <p:transition spd="slow" advClick="0" advTm="9000">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5980" y="2044114"/>
            <a:ext cx="10363201" cy="1200329"/>
          </a:xfrm>
          <a:prstGeom prst="rect">
            <a:avLst/>
          </a:prstGeom>
        </p:spPr>
        <p:txBody>
          <a:bodyPr wrap="square">
            <a:spAutoFit/>
          </a:bodyPr>
          <a:lstStyle/>
          <a:p>
            <a:r>
              <a:rPr lang="de-DE" sz="2400" dirty="0" smtClean="0"/>
              <a:t>“</a:t>
            </a:r>
            <a:r>
              <a:rPr lang="en-US" sz="2400" dirty="0" smtClean="0"/>
              <a:t>The </a:t>
            </a:r>
            <a:r>
              <a:rPr lang="en-US" sz="2400" dirty="0"/>
              <a:t>mind is not a vessel to be filled, but a fire to be ignited</a:t>
            </a:r>
            <a:r>
              <a:rPr lang="en-US" sz="2400" dirty="0" smtClean="0"/>
              <a:t>.”</a:t>
            </a:r>
            <a:endParaRPr lang="en-US" sz="2400" dirty="0"/>
          </a:p>
          <a:p>
            <a:endParaRPr lang="en-US" sz="2400" dirty="0"/>
          </a:p>
          <a:p>
            <a:r>
              <a:rPr lang="en-US" sz="2400" dirty="0"/>
              <a:t>—Patrick Finnegan, Temple College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846129218"/>
      </p:ext>
    </p:extLst>
  </p:cSld>
  <p:clrMapOvr>
    <a:masterClrMapping/>
  </p:clrMapOvr>
  <p:transition spd="slow" advClick="0" advTm="9000">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02733" y="1441044"/>
            <a:ext cx="9796311" cy="2308324"/>
          </a:xfrm>
          <a:prstGeom prst="rect">
            <a:avLst/>
          </a:prstGeom>
        </p:spPr>
        <p:txBody>
          <a:bodyPr wrap="square">
            <a:spAutoFit/>
          </a:bodyPr>
          <a:lstStyle/>
          <a:p>
            <a:r>
              <a:rPr lang="en-US" sz="2400" dirty="0" smtClean="0"/>
              <a:t>In </a:t>
            </a:r>
            <a:r>
              <a:rPr lang="en-US" sz="2400" dirty="0"/>
              <a:t>education, no matter our role, we are tools to the acquisition of knowledge and skills for the students. It's incumbent upon us to ensure that the student owns his or her own education. I always try to impress upon the students that</a:t>
            </a:r>
            <a:r>
              <a:rPr lang="en-US" sz="2400" dirty="0" smtClean="0"/>
              <a:t>, “Nobody </a:t>
            </a:r>
            <a:r>
              <a:rPr lang="en-US" sz="2400" dirty="0"/>
              <a:t>cares more about your education than you</a:t>
            </a:r>
            <a:r>
              <a:rPr lang="en-US" sz="2400" dirty="0" smtClean="0"/>
              <a:t>.”</a:t>
            </a:r>
            <a:endParaRPr lang="en-US" sz="2400" dirty="0"/>
          </a:p>
          <a:p>
            <a:endParaRPr lang="en-US" sz="2400" dirty="0"/>
          </a:p>
          <a:p>
            <a:r>
              <a:rPr lang="en-US" sz="2400" dirty="0"/>
              <a:t>—Stephen Phelps, Temple College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050035070"/>
      </p:ext>
    </p:extLst>
  </p:cSld>
  <p:clrMapOvr>
    <a:masterClrMapping/>
  </p:clrMapOvr>
  <p:transition spd="slow" advClick="0" advTm="9000">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8466" y="1682056"/>
            <a:ext cx="9673762" cy="1938992"/>
          </a:xfrm>
          <a:prstGeom prst="rect">
            <a:avLst/>
          </a:prstGeom>
        </p:spPr>
        <p:txBody>
          <a:bodyPr wrap="square">
            <a:spAutoFit/>
          </a:bodyPr>
          <a:lstStyle/>
          <a:p>
            <a:r>
              <a:rPr lang="en-US" sz="2400" dirty="0" smtClean="0"/>
              <a:t>Love </a:t>
            </a:r>
            <a:r>
              <a:rPr lang="en-US" sz="2400" dirty="0"/>
              <a:t>learning. Teach your students to love learning. Base success on what your students achieve, and remember you are part of making their dreams come true</a:t>
            </a:r>
            <a:r>
              <a:rPr lang="en-US" sz="2400" dirty="0" smtClean="0"/>
              <a:t>.</a:t>
            </a:r>
            <a:endParaRPr lang="en-US" sz="2400" dirty="0"/>
          </a:p>
          <a:p>
            <a:endParaRPr lang="en-US" sz="2400" dirty="0"/>
          </a:p>
          <a:p>
            <a:r>
              <a:rPr lang="en-US" sz="2400" dirty="0"/>
              <a:t>—</a:t>
            </a:r>
            <a:r>
              <a:rPr lang="en-US" sz="2400" dirty="0" smtClean="0"/>
              <a:t>Aurora </a:t>
            </a:r>
            <a:r>
              <a:rPr lang="en-US" sz="2400" dirty="0" err="1" smtClean="0"/>
              <a:t>Wold-Krogmann</a:t>
            </a:r>
            <a:r>
              <a:rPr lang="en-US" sz="2400" dirty="0"/>
              <a:t>, Temple College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2066294091"/>
      </p:ext>
    </p:extLst>
  </p:cSld>
  <p:clrMapOvr>
    <a:masterClrMapping/>
  </p:clrMapOvr>
  <p:transition spd="slow" advClick="0" advTm="9000">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6334" y="1398657"/>
            <a:ext cx="10168379" cy="2308324"/>
          </a:xfrm>
          <a:prstGeom prst="rect">
            <a:avLst/>
          </a:prstGeom>
        </p:spPr>
        <p:txBody>
          <a:bodyPr wrap="square">
            <a:spAutoFit/>
          </a:bodyPr>
          <a:lstStyle/>
          <a:p>
            <a:r>
              <a:rPr lang="en-US" sz="2400" dirty="0" smtClean="0"/>
              <a:t>Empathy </a:t>
            </a:r>
            <a:r>
              <a:rPr lang="en-US" sz="2400" dirty="0"/>
              <a:t>is what I try to bring to the students every </a:t>
            </a:r>
            <a:r>
              <a:rPr lang="en-US" sz="2400" dirty="0" smtClean="0"/>
              <a:t>class, which means understanding </a:t>
            </a:r>
            <a:r>
              <a:rPr lang="en-US" sz="2400" dirty="0"/>
              <a:t>and relating to their feelings, but not sympathy or excusing behavior. Humor in the classroom is important and it is part of the </a:t>
            </a:r>
            <a:r>
              <a:rPr lang="en-US" sz="2400" dirty="0" smtClean="0"/>
              <a:t>three Hs </a:t>
            </a:r>
            <a:r>
              <a:rPr lang="en-US" sz="2400" dirty="0"/>
              <a:t>that I bring to class </a:t>
            </a:r>
            <a:r>
              <a:rPr lang="en-US" sz="2400" dirty="0" smtClean="0"/>
              <a:t>along with </a:t>
            </a:r>
            <a:r>
              <a:rPr lang="en-US" sz="2400" dirty="0"/>
              <a:t>Honesty and Humility</a:t>
            </a:r>
            <a:r>
              <a:rPr lang="en-US" sz="2400" dirty="0" smtClean="0"/>
              <a:t>.</a:t>
            </a:r>
            <a:endParaRPr lang="en-US" sz="2400" dirty="0"/>
          </a:p>
          <a:p>
            <a:endParaRPr lang="en-US" sz="2400" dirty="0"/>
          </a:p>
          <a:p>
            <a:r>
              <a:rPr lang="en-US" sz="2400" dirty="0"/>
              <a:t>—John Davidson, Northern Essex Community College (Massachusetts)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921446338"/>
      </p:ext>
    </p:extLst>
  </p:cSld>
  <p:clrMapOvr>
    <a:masterClrMapping/>
  </p:clrMapOvr>
  <p:transition spd="slow" advClick="0" advTm="9000">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335" y="486714"/>
            <a:ext cx="6599110" cy="3416320"/>
          </a:xfrm>
          <a:prstGeom prst="rect">
            <a:avLst/>
          </a:prstGeom>
        </p:spPr>
        <p:txBody>
          <a:bodyPr wrap="square">
            <a:spAutoFit/>
          </a:bodyPr>
          <a:lstStyle/>
          <a:p>
            <a:r>
              <a:rPr lang="en-US" sz="2400" dirty="0" smtClean="0"/>
              <a:t>Understanding </a:t>
            </a:r>
            <a:r>
              <a:rPr lang="en-US" sz="2400" dirty="0"/>
              <a:t>each student’s unique situation and the crucial role I play in that process is motivating. Beyond being prepared to teach the concepts, as an educator I must relate to my students by recognizing their weaknesses, strengths, failures, and successes. Effectively communicating with them to encourage and teach is essential. </a:t>
            </a:r>
          </a:p>
          <a:p>
            <a:endParaRPr lang="en-US" sz="2400" dirty="0"/>
          </a:p>
          <a:p>
            <a:r>
              <a:rPr lang="en-US" sz="2400" dirty="0"/>
              <a:t>—Melisa Jones, Texarkana College </a:t>
            </a:r>
            <a:r>
              <a:rPr lang="en-US" sz="2400" dirty="0" smtClean="0"/>
              <a:t>(Texas)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6928" y="251585"/>
            <a:ext cx="4881223" cy="5330414"/>
          </a:xfrm>
          <a:prstGeom prst="rect">
            <a:avLst/>
          </a:prstGeom>
          <a:ln w="19050">
            <a:solidFill>
              <a:schemeClr val="tx1"/>
            </a:solidFill>
          </a:ln>
        </p:spPr>
      </p:pic>
    </p:spTree>
    <p:extLst>
      <p:ext uri="{BB962C8B-B14F-4D97-AF65-F5344CB8AC3E}">
        <p14:creationId xmlns:p14="http://schemas.microsoft.com/office/powerpoint/2010/main" val="1246731800"/>
      </p:ext>
    </p:extLst>
  </p:cSld>
  <p:clrMapOvr>
    <a:masterClrMapping/>
  </p:clrMapOvr>
  <p:transition spd="slow" advClick="0" advTm="9000">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334" y="486714"/>
            <a:ext cx="5068709" cy="3785652"/>
          </a:xfrm>
          <a:prstGeom prst="rect">
            <a:avLst/>
          </a:prstGeom>
        </p:spPr>
        <p:txBody>
          <a:bodyPr wrap="square">
            <a:spAutoFit/>
          </a:bodyPr>
          <a:lstStyle/>
          <a:p>
            <a:r>
              <a:rPr lang="en-US" sz="2400" dirty="0" smtClean="0"/>
              <a:t>I </a:t>
            </a:r>
            <a:r>
              <a:rPr lang="en-US" sz="2400" dirty="0"/>
              <a:t>entered the world of education to help make a difference in the lives of students. Working at Texarkana College, I am able to not only impact the life of a student, but to make a huge difference in their </a:t>
            </a:r>
            <a:r>
              <a:rPr lang="en-US" sz="2400" dirty="0" smtClean="0"/>
              <a:t>life, </a:t>
            </a:r>
            <a:r>
              <a:rPr lang="en-US" sz="2400" dirty="0"/>
              <a:t>as well as the lives of their </a:t>
            </a:r>
            <a:r>
              <a:rPr lang="en-US" sz="2400" dirty="0" smtClean="0"/>
              <a:t>family members.</a:t>
            </a:r>
            <a:endParaRPr lang="en-US" sz="2400" dirty="0"/>
          </a:p>
          <a:p>
            <a:endParaRPr lang="en-US" sz="2400" dirty="0"/>
          </a:p>
          <a:p>
            <a:r>
              <a:rPr lang="en-US" sz="2400" dirty="0"/>
              <a:t>—Donna McDaniel, Texarkana College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5282373" y="259003"/>
            <a:ext cx="6799472" cy="5193693"/>
          </a:xfrm>
          <a:prstGeom prst="rect">
            <a:avLst/>
          </a:prstGeom>
          <a:ln w="19050">
            <a:solidFill>
              <a:schemeClr val="tx1"/>
            </a:solidFill>
          </a:ln>
        </p:spPr>
      </p:pic>
    </p:spTree>
    <p:extLst>
      <p:ext uri="{BB962C8B-B14F-4D97-AF65-F5344CB8AC3E}">
        <p14:creationId xmlns:p14="http://schemas.microsoft.com/office/powerpoint/2010/main" val="823418821"/>
      </p:ext>
    </p:extLst>
  </p:cSld>
  <p:clrMapOvr>
    <a:masterClrMapping/>
  </p:clrMapOvr>
  <p:transition spd="slow" advClick="0" advTm="9000">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334" y="486714"/>
            <a:ext cx="5451122" cy="4154984"/>
          </a:xfrm>
          <a:prstGeom prst="rect">
            <a:avLst/>
          </a:prstGeom>
        </p:spPr>
        <p:txBody>
          <a:bodyPr wrap="square">
            <a:spAutoFit/>
          </a:bodyPr>
          <a:lstStyle/>
          <a:p>
            <a:r>
              <a:rPr lang="en-US" sz="2400" dirty="0" smtClean="0"/>
              <a:t>Nontraditional </a:t>
            </a:r>
            <a:r>
              <a:rPr lang="en-US" sz="2400" dirty="0"/>
              <a:t>students, single working mothers, and students who are the first in their families to go to college inspire me. They show up every day and overcome so many </a:t>
            </a:r>
            <a:r>
              <a:rPr lang="en-US" sz="2400" dirty="0" smtClean="0"/>
              <a:t>obstacles. So </a:t>
            </a:r>
            <a:r>
              <a:rPr lang="en-US" sz="2400" dirty="0"/>
              <a:t>I work tirelessly, making sure they have the services and programs </a:t>
            </a:r>
            <a:r>
              <a:rPr lang="en-US" sz="2400" dirty="0" smtClean="0"/>
              <a:t>they need to </a:t>
            </a:r>
            <a:r>
              <a:rPr lang="en-US" sz="2400" dirty="0"/>
              <a:t>build upon their strengths and become successful</a:t>
            </a:r>
            <a:r>
              <a:rPr lang="en-US" sz="2400" dirty="0" smtClean="0"/>
              <a:t>.</a:t>
            </a:r>
            <a:endParaRPr lang="en-US" sz="2400" dirty="0"/>
          </a:p>
          <a:p>
            <a:endParaRPr lang="en-US" sz="2400" dirty="0"/>
          </a:p>
          <a:p>
            <a:r>
              <a:rPr lang="en-US" sz="2400" dirty="0"/>
              <a:t>—Adele Clinton, Texas State Technical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667590" y="284812"/>
            <a:ext cx="6390922" cy="3883826"/>
          </a:xfrm>
          <a:prstGeom prst="rect">
            <a:avLst/>
          </a:prstGeom>
          <a:ln w="19050">
            <a:solidFill>
              <a:schemeClr val="tx1"/>
            </a:solidFill>
          </a:ln>
        </p:spPr>
      </p:pic>
    </p:spTree>
    <p:extLst>
      <p:ext uri="{BB962C8B-B14F-4D97-AF65-F5344CB8AC3E}">
        <p14:creationId xmlns:p14="http://schemas.microsoft.com/office/powerpoint/2010/main" val="815503279"/>
      </p:ext>
    </p:extLst>
  </p:cSld>
  <p:clrMapOvr>
    <a:masterClrMapping/>
  </p:clrMapOvr>
  <p:transition spd="slow" advClick="0" advTm="9000">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544" y="814518"/>
            <a:ext cx="7007843" cy="2677656"/>
          </a:xfrm>
          <a:prstGeom prst="rect">
            <a:avLst/>
          </a:prstGeom>
        </p:spPr>
        <p:txBody>
          <a:bodyPr wrap="square">
            <a:spAutoFit/>
          </a:bodyPr>
          <a:lstStyle/>
          <a:p>
            <a:r>
              <a:rPr lang="en-US" sz="2400" dirty="0"/>
              <a:t>Every day is an opportunity to change a life.  If we miss the chance to impact the lives of our students and community we have failed.  Service to others, and making a positive impact is the core of leadership and indeed education for me.  </a:t>
            </a:r>
          </a:p>
          <a:p>
            <a:endParaRPr lang="en-US" sz="2400" dirty="0"/>
          </a:p>
          <a:p>
            <a:r>
              <a:rPr lang="en-US" sz="2400" dirty="0" smtClean="0"/>
              <a:t>—Hannah Love, </a:t>
            </a:r>
            <a:r>
              <a:rPr lang="en-US" sz="2400" dirty="0"/>
              <a:t>Texas State Technical College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8074325" y="236548"/>
            <a:ext cx="4019705" cy="5391294"/>
          </a:xfrm>
          <a:prstGeom prst="rect">
            <a:avLst/>
          </a:prstGeom>
        </p:spPr>
      </p:pic>
    </p:spTree>
    <p:extLst>
      <p:ext uri="{BB962C8B-B14F-4D97-AF65-F5344CB8AC3E}">
        <p14:creationId xmlns:p14="http://schemas.microsoft.com/office/powerpoint/2010/main" val="854533898"/>
      </p:ext>
    </p:extLst>
  </p:cSld>
  <p:clrMapOvr>
    <a:masterClrMapping/>
  </p:clrMapOvr>
  <p:transition spd="slow" advClick="0" advTm="9000">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6282" y="1372833"/>
            <a:ext cx="10219005" cy="2308324"/>
          </a:xfrm>
          <a:prstGeom prst="rect">
            <a:avLst/>
          </a:prstGeom>
        </p:spPr>
        <p:txBody>
          <a:bodyPr wrap="square">
            <a:spAutoFit/>
          </a:bodyPr>
          <a:lstStyle/>
          <a:p>
            <a:r>
              <a:rPr lang="en-US" sz="2400" dirty="0" smtClean="0"/>
              <a:t>Safety </a:t>
            </a:r>
            <a:r>
              <a:rPr lang="en-US" sz="2400" dirty="0"/>
              <a:t>is everyone's responsibility, but we must work as a team to collectively adapt to ongoing changes in our environment and in the way we do things, all with the mission of ensuring and maintaining workplace safety. As the saying goes</a:t>
            </a:r>
            <a:r>
              <a:rPr lang="en-US" sz="2400" dirty="0" smtClean="0"/>
              <a:t>, “Safety </a:t>
            </a:r>
            <a:r>
              <a:rPr lang="en-US" sz="2400" dirty="0"/>
              <a:t>is no accident</a:t>
            </a:r>
            <a:r>
              <a:rPr lang="en-US" sz="2400" dirty="0" smtClean="0"/>
              <a:t>.”</a:t>
            </a:r>
            <a:endParaRPr lang="en-US" sz="2400" dirty="0"/>
          </a:p>
          <a:p>
            <a:endParaRPr lang="en-US" sz="2400" dirty="0"/>
          </a:p>
          <a:p>
            <a:r>
              <a:rPr lang="en-US" sz="2400" dirty="0"/>
              <a:t>—Enrique Carrillo, Texas State Technical College-Harlingen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922974999"/>
      </p:ext>
    </p:extLst>
  </p:cSld>
  <p:clrMapOvr>
    <a:masterClrMapping/>
  </p:clrMapOvr>
  <p:transition spd="slow" advClick="0" advTm="9000">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1953" y="1542516"/>
            <a:ext cx="9577982" cy="1938992"/>
          </a:xfrm>
          <a:prstGeom prst="rect">
            <a:avLst/>
          </a:prstGeom>
        </p:spPr>
        <p:txBody>
          <a:bodyPr wrap="square">
            <a:spAutoFit/>
          </a:bodyPr>
          <a:lstStyle/>
          <a:p>
            <a:r>
              <a:rPr lang="en-US" sz="2400" dirty="0" smtClean="0"/>
              <a:t>The </a:t>
            </a:r>
            <a:r>
              <a:rPr lang="en-US" sz="2400" dirty="0"/>
              <a:t>journey to turn on the light is an adventure beyond all comprehension. It is an adventure that we embark upon every day. There are no words to express the look on a student's face when the light comes on</a:t>
            </a:r>
            <a:r>
              <a:rPr lang="en-US" sz="2400" dirty="0" smtClean="0"/>
              <a:t>.</a:t>
            </a:r>
            <a:endParaRPr lang="en-US" sz="2400" dirty="0"/>
          </a:p>
          <a:p>
            <a:endParaRPr lang="en-US" sz="2400" dirty="0"/>
          </a:p>
          <a:p>
            <a:r>
              <a:rPr lang="en-US" sz="2400" dirty="0"/>
              <a:t>—Edward Chaney, Texas State Technical College-Marshall (Texas)</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166425912"/>
      </p:ext>
    </p:extLst>
  </p:cSld>
  <p:clrMapOvr>
    <a:masterClrMapping/>
  </p:clrMapOvr>
  <p:transition spd="slow" advClick="0" advTm="9000">
    <p:cov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3027" y="709477"/>
            <a:ext cx="5383055" cy="3046988"/>
          </a:xfrm>
          <a:prstGeom prst="rect">
            <a:avLst/>
          </a:prstGeom>
        </p:spPr>
        <p:txBody>
          <a:bodyPr wrap="square">
            <a:spAutoFit/>
          </a:bodyPr>
          <a:lstStyle/>
          <a:p>
            <a:r>
              <a:rPr lang="en-US" sz="2400" dirty="0" smtClean="0"/>
              <a:t>It </a:t>
            </a:r>
            <a:r>
              <a:rPr lang="en-US" sz="2400" dirty="0"/>
              <a:t>is consistently satisfying to aid our students in getting from point A to point B in life. The chance to help facilitate that in any way brings with it tremendous reward</a:t>
            </a:r>
            <a:r>
              <a:rPr lang="en-US" sz="2400" dirty="0" smtClean="0"/>
              <a:t>.</a:t>
            </a:r>
            <a:endParaRPr lang="en-US" sz="2400" dirty="0"/>
          </a:p>
          <a:p>
            <a:endParaRPr lang="en-US" sz="2400" dirty="0"/>
          </a:p>
          <a:p>
            <a:r>
              <a:rPr lang="en-US" sz="2400" dirty="0"/>
              <a:t>—Steve Clements, Tyler Junior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932630" y="279823"/>
            <a:ext cx="6143369" cy="4095579"/>
          </a:xfrm>
          <a:prstGeom prst="rect">
            <a:avLst/>
          </a:prstGeom>
          <a:ln w="19050">
            <a:solidFill>
              <a:schemeClr val="tx1"/>
            </a:solidFill>
          </a:ln>
        </p:spPr>
      </p:pic>
    </p:spTree>
    <p:extLst>
      <p:ext uri="{BB962C8B-B14F-4D97-AF65-F5344CB8AC3E}">
        <p14:creationId xmlns:p14="http://schemas.microsoft.com/office/powerpoint/2010/main" val="811484277"/>
      </p:ext>
    </p:extLst>
  </p:cSld>
  <p:clrMapOvr>
    <a:masterClrMapping/>
  </p:clrMapOvr>
  <p:transition spd="slow" advClick="0" advTm="9000">
    <p:cove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333" y="486714"/>
            <a:ext cx="5307639" cy="3785652"/>
          </a:xfrm>
          <a:prstGeom prst="rect">
            <a:avLst/>
          </a:prstGeom>
        </p:spPr>
        <p:txBody>
          <a:bodyPr wrap="square">
            <a:spAutoFit/>
          </a:bodyPr>
          <a:lstStyle/>
          <a:p>
            <a:r>
              <a:rPr lang="en-US" sz="2400" dirty="0" smtClean="0"/>
              <a:t>Find </a:t>
            </a:r>
            <a:r>
              <a:rPr lang="en-US" sz="2400" dirty="0"/>
              <a:t>a way to connect with students. Do whatever it takes to engage them in active, relevant learning. Coach students in how to learn. Encourage, mentor, and guide. Offer advice, even if unsolicited. Above all, be passionate about </a:t>
            </a:r>
            <a:r>
              <a:rPr lang="en-US" sz="2400" dirty="0" smtClean="0"/>
              <a:t>teaching and use subject </a:t>
            </a:r>
            <a:r>
              <a:rPr lang="en-US" sz="2400" dirty="0"/>
              <a:t>matter to chase students down the path of learning</a:t>
            </a:r>
            <a:r>
              <a:rPr lang="en-US" sz="2400" dirty="0" smtClean="0"/>
              <a:t>!</a:t>
            </a:r>
            <a:endParaRPr lang="en-US" sz="2400" dirty="0"/>
          </a:p>
          <a:p>
            <a:endParaRPr lang="en-US" sz="2400" dirty="0"/>
          </a:p>
          <a:p>
            <a:r>
              <a:rPr lang="en-US" sz="2400" dirty="0"/>
              <a:t>—Linda Gary, Tyler Junior College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5635627" y="283662"/>
            <a:ext cx="6440138" cy="4293425"/>
          </a:xfrm>
          <a:prstGeom prst="rect">
            <a:avLst/>
          </a:prstGeom>
          <a:ln w="19050">
            <a:solidFill>
              <a:schemeClr val="tx1"/>
            </a:solidFill>
          </a:ln>
        </p:spPr>
      </p:pic>
    </p:spTree>
    <p:extLst>
      <p:ext uri="{BB962C8B-B14F-4D97-AF65-F5344CB8AC3E}">
        <p14:creationId xmlns:p14="http://schemas.microsoft.com/office/powerpoint/2010/main" val="219145773"/>
      </p:ext>
    </p:extLst>
  </p:cSld>
  <p:clrMapOvr>
    <a:masterClrMapping/>
  </p:clrMapOvr>
  <p:transition spd="slow" advClick="0" advTm="9000">
    <p:cove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551" y="986335"/>
            <a:ext cx="8013133" cy="2308324"/>
          </a:xfrm>
          <a:prstGeom prst="rect">
            <a:avLst/>
          </a:prstGeom>
        </p:spPr>
        <p:txBody>
          <a:bodyPr wrap="square">
            <a:spAutoFit/>
          </a:bodyPr>
          <a:lstStyle/>
          <a:p>
            <a:r>
              <a:rPr lang="en-US" sz="2400" dirty="0" smtClean="0"/>
              <a:t>The </a:t>
            </a:r>
            <a:r>
              <a:rPr lang="en-US" sz="2400" dirty="0"/>
              <a:t>teacher you most remember is one who inspired you to become a better person—one who demonstrated qualities you want to possess, one who exhibited a passion for learning, one who was genuine. Teachers are the role models of the world</a:t>
            </a:r>
            <a:r>
              <a:rPr lang="en-US" sz="2400" dirty="0" smtClean="0"/>
              <a:t>.</a:t>
            </a:r>
            <a:endParaRPr lang="en-US" sz="2400" dirty="0"/>
          </a:p>
          <a:p>
            <a:endParaRPr lang="en-US" sz="2400" dirty="0"/>
          </a:p>
          <a:p>
            <a:r>
              <a:rPr lang="en-US" sz="2400" dirty="0"/>
              <a:t>—Carrie Hobbs, Tyler Junior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925583" y="251033"/>
            <a:ext cx="3164510" cy="5340110"/>
          </a:xfrm>
          <a:prstGeom prst="rect">
            <a:avLst/>
          </a:prstGeom>
          <a:ln w="19050">
            <a:solidFill>
              <a:schemeClr val="tx1"/>
            </a:solidFill>
          </a:ln>
        </p:spPr>
      </p:pic>
    </p:spTree>
    <p:extLst>
      <p:ext uri="{BB962C8B-B14F-4D97-AF65-F5344CB8AC3E}">
        <p14:creationId xmlns:p14="http://schemas.microsoft.com/office/powerpoint/2010/main" val="469485347"/>
      </p:ext>
    </p:extLst>
  </p:cSld>
  <p:clrMapOvr>
    <a:masterClrMapping/>
  </p:clrMapOvr>
  <p:transition spd="slow" advClick="0" advTm="9000">
    <p:cove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333" y="486714"/>
            <a:ext cx="8421511" cy="2677656"/>
          </a:xfrm>
          <a:prstGeom prst="rect">
            <a:avLst/>
          </a:prstGeom>
        </p:spPr>
        <p:txBody>
          <a:bodyPr wrap="square">
            <a:spAutoFit/>
          </a:bodyPr>
          <a:lstStyle/>
          <a:p>
            <a:r>
              <a:rPr lang="en-US" sz="2400" dirty="0" smtClean="0"/>
              <a:t>The </a:t>
            </a:r>
            <a:r>
              <a:rPr lang="en-US" sz="2400" dirty="0"/>
              <a:t>main factor that inspires and motivates me in my work is the love of learning. I try to walk away from every encounter with something new. Never feel you cannot learn more if you are willing to exchange ideas with those around you—students, colleagues, and strangers</a:t>
            </a:r>
            <a:r>
              <a:rPr lang="en-US" sz="2400" dirty="0" smtClean="0"/>
              <a:t>.</a:t>
            </a:r>
            <a:endParaRPr lang="en-US" sz="2400" dirty="0"/>
          </a:p>
          <a:p>
            <a:endParaRPr lang="en-US" sz="2400" dirty="0"/>
          </a:p>
          <a:p>
            <a:r>
              <a:rPr lang="en-US" sz="2400" dirty="0"/>
              <a:t>—Byron Howell, Tyler Junior College (Texas)</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6587385" y="2314928"/>
            <a:ext cx="5486400" cy="3289300"/>
          </a:xfrm>
          <a:prstGeom prst="rect">
            <a:avLst/>
          </a:prstGeom>
          <a:ln w="19050">
            <a:solidFill>
              <a:schemeClr val="tx1"/>
            </a:solidFill>
          </a:ln>
        </p:spPr>
      </p:pic>
    </p:spTree>
    <p:extLst>
      <p:ext uri="{BB962C8B-B14F-4D97-AF65-F5344CB8AC3E}">
        <p14:creationId xmlns:p14="http://schemas.microsoft.com/office/powerpoint/2010/main" val="1265328177"/>
      </p:ext>
    </p:extLst>
  </p:cSld>
  <p:clrMapOvr>
    <a:masterClrMapping/>
  </p:clrMapOvr>
  <p:transition spd="slow" advClick="0" advTm="9000">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474829"/>
            <a:ext cx="4446309" cy="3416320"/>
          </a:xfrm>
          <a:prstGeom prst="rect">
            <a:avLst/>
          </a:prstGeom>
        </p:spPr>
        <p:txBody>
          <a:bodyPr wrap="square">
            <a:spAutoFit/>
          </a:bodyPr>
          <a:lstStyle/>
          <a:p>
            <a:r>
              <a:rPr lang="en-US" sz="2400" dirty="0" smtClean="0"/>
              <a:t>It </a:t>
            </a:r>
            <a:r>
              <a:rPr lang="en-US" sz="2400" dirty="0"/>
              <a:t>is a joy for me to teach. I have such admiration for my students. They work hard and they have grit. I never close the door on them</a:t>
            </a:r>
            <a:r>
              <a:rPr lang="en-US" sz="2400" dirty="0" smtClean="0"/>
              <a:t>.</a:t>
            </a:r>
            <a:endParaRPr lang="en-US" sz="2400" dirty="0"/>
          </a:p>
          <a:p>
            <a:endParaRPr lang="en-US" sz="2400" dirty="0"/>
          </a:p>
          <a:p>
            <a:r>
              <a:rPr lang="en-US" sz="2400" dirty="0"/>
              <a:t>—Patricia </a:t>
            </a:r>
            <a:r>
              <a:rPr lang="en-US" sz="2400" dirty="0" err="1" smtClean="0"/>
              <a:t>Schade</a:t>
            </a:r>
            <a:r>
              <a:rPr lang="en-US" sz="2400" dirty="0"/>
              <a:t>, Northern Essex Community College (Massachusetts)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4751110" y="250435"/>
            <a:ext cx="7349756" cy="5078870"/>
          </a:xfrm>
          <a:prstGeom prst="rect">
            <a:avLst/>
          </a:prstGeom>
          <a:ln w="19050">
            <a:solidFill>
              <a:schemeClr val="tx1"/>
            </a:solidFill>
          </a:ln>
        </p:spPr>
      </p:pic>
    </p:spTree>
    <p:extLst>
      <p:ext uri="{BB962C8B-B14F-4D97-AF65-F5344CB8AC3E}">
        <p14:creationId xmlns:p14="http://schemas.microsoft.com/office/powerpoint/2010/main" val="2037002827"/>
      </p:ext>
    </p:extLst>
  </p:cSld>
  <p:clrMapOvr>
    <a:masterClrMapping/>
  </p:clrMapOvr>
  <p:transition spd="slow" advClick="0" advTm="9000">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333" y="486714"/>
            <a:ext cx="6479823" cy="1938992"/>
          </a:xfrm>
          <a:prstGeom prst="rect">
            <a:avLst/>
          </a:prstGeom>
        </p:spPr>
        <p:txBody>
          <a:bodyPr wrap="square">
            <a:spAutoFit/>
          </a:bodyPr>
          <a:lstStyle/>
          <a:p>
            <a:r>
              <a:rPr lang="en-US" sz="2400" dirty="0" smtClean="0"/>
              <a:t>We </a:t>
            </a:r>
            <a:r>
              <a:rPr lang="en-US" sz="2400" dirty="0"/>
              <a:t>are fortunate to touch the future with workforce training in fields of public safety. We train them today and they serve us tomorrow. </a:t>
            </a:r>
          </a:p>
          <a:p>
            <a:endParaRPr lang="en-US" sz="2400" dirty="0"/>
          </a:p>
          <a:p>
            <a:r>
              <a:rPr lang="en-US" sz="2400" dirty="0"/>
              <a:t>—</a:t>
            </a:r>
            <a:r>
              <a:rPr lang="en-US" sz="2400" dirty="0" smtClean="0"/>
              <a:t>Thomas Johnson</a:t>
            </a:r>
            <a:r>
              <a:rPr lang="en-US" sz="2400" dirty="0"/>
              <a:t>, Tyler Junior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7060677" y="298178"/>
            <a:ext cx="5009006" cy="5297988"/>
          </a:xfrm>
          <a:prstGeom prst="rect">
            <a:avLst/>
          </a:prstGeom>
          <a:ln w="19050">
            <a:solidFill>
              <a:schemeClr val="tx1"/>
            </a:solidFill>
          </a:ln>
        </p:spPr>
      </p:pic>
    </p:spTree>
    <p:extLst>
      <p:ext uri="{BB962C8B-B14F-4D97-AF65-F5344CB8AC3E}">
        <p14:creationId xmlns:p14="http://schemas.microsoft.com/office/powerpoint/2010/main" val="1173671782"/>
      </p:ext>
    </p:extLst>
  </p:cSld>
  <p:clrMapOvr>
    <a:masterClrMapping/>
  </p:clrMapOvr>
  <p:transition spd="slow" advClick="0" advTm="9000">
    <p:cove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62133" y="351248"/>
            <a:ext cx="6152446" cy="4154984"/>
          </a:xfrm>
          <a:prstGeom prst="rect">
            <a:avLst/>
          </a:prstGeom>
        </p:spPr>
        <p:txBody>
          <a:bodyPr wrap="square">
            <a:spAutoFit/>
          </a:bodyPr>
          <a:lstStyle/>
          <a:p>
            <a:r>
              <a:rPr lang="en-US" sz="2400" dirty="0" smtClean="0"/>
              <a:t>Forty </a:t>
            </a:r>
            <a:r>
              <a:rPr lang="en-US" sz="2400" dirty="0"/>
              <a:t>years of community college experience has taught me</a:t>
            </a:r>
            <a:r>
              <a:rPr lang="en-US" sz="2400" dirty="0" smtClean="0"/>
              <a:t>:</a:t>
            </a:r>
          </a:p>
          <a:p>
            <a:endParaRPr lang="en-US" sz="2400" dirty="0"/>
          </a:p>
          <a:p>
            <a:pPr marL="457200" indent="-457200">
              <a:buFont typeface="+mj-lt"/>
              <a:buAutoNum type="alphaUcPeriod"/>
            </a:pPr>
            <a:r>
              <a:rPr lang="en-US" sz="2400" dirty="0" smtClean="0"/>
              <a:t>Do </a:t>
            </a:r>
            <a:r>
              <a:rPr lang="en-US" sz="2400" dirty="0"/>
              <a:t>your best—treat every day </a:t>
            </a:r>
            <a:r>
              <a:rPr lang="en-US" sz="2400" dirty="0" smtClean="0"/>
              <a:t>as an “interview.”</a:t>
            </a:r>
            <a:endParaRPr lang="en-US" sz="2400" dirty="0"/>
          </a:p>
          <a:p>
            <a:pPr marL="457200" indent="-457200">
              <a:buFont typeface="+mj-lt"/>
              <a:buAutoNum type="alphaUcPeriod"/>
            </a:pPr>
            <a:r>
              <a:rPr lang="en-US" sz="2400" dirty="0" smtClean="0"/>
              <a:t>Look </a:t>
            </a:r>
            <a:r>
              <a:rPr lang="en-US" sz="2400" dirty="0"/>
              <a:t>for the best in </a:t>
            </a:r>
            <a:r>
              <a:rPr lang="en-US" sz="2400" dirty="0" smtClean="0"/>
              <a:t>others.</a:t>
            </a:r>
          </a:p>
          <a:p>
            <a:pPr marL="457200" indent="-457200">
              <a:buFont typeface="+mj-lt"/>
              <a:buAutoNum type="alphaUcPeriod"/>
            </a:pPr>
            <a:r>
              <a:rPr lang="en-US" sz="2400" dirty="0" smtClean="0"/>
              <a:t>You </a:t>
            </a:r>
            <a:r>
              <a:rPr lang="en-US" sz="2400" dirty="0"/>
              <a:t>get what you reflect—be positive </a:t>
            </a:r>
            <a:r>
              <a:rPr lang="en-US" sz="2400" dirty="0" smtClean="0"/>
              <a:t>in your </a:t>
            </a:r>
            <a:r>
              <a:rPr lang="en-US" sz="2400" dirty="0"/>
              <a:t>attitude and that is usually what </a:t>
            </a:r>
            <a:r>
              <a:rPr lang="en-US" sz="2400" dirty="0" smtClean="0"/>
              <a:t>you will </a:t>
            </a:r>
            <a:r>
              <a:rPr lang="en-US" sz="2400" dirty="0"/>
              <a:t>get in return</a:t>
            </a:r>
            <a:r>
              <a:rPr lang="en-US" sz="2400" dirty="0" smtClean="0"/>
              <a:t>.</a:t>
            </a:r>
            <a:endParaRPr lang="en-US" sz="2400" dirty="0"/>
          </a:p>
          <a:p>
            <a:endParaRPr lang="en-US" sz="2400" dirty="0"/>
          </a:p>
          <a:p>
            <a:r>
              <a:rPr lang="en-US" sz="2400" dirty="0"/>
              <a:t>—Paul </a:t>
            </a:r>
            <a:r>
              <a:rPr lang="en-US" sz="2400" dirty="0" err="1"/>
              <a:t>Monagan</a:t>
            </a:r>
            <a:r>
              <a:rPr lang="en-US" sz="2400" dirty="0"/>
              <a:t>, Tyler Junior College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99929" y="250755"/>
            <a:ext cx="5751381" cy="3834254"/>
          </a:xfrm>
          <a:prstGeom prst="rect">
            <a:avLst/>
          </a:prstGeom>
          <a:ln w="19050">
            <a:solidFill>
              <a:schemeClr val="tx1"/>
            </a:solidFill>
          </a:ln>
        </p:spPr>
      </p:pic>
    </p:spTree>
    <p:extLst>
      <p:ext uri="{BB962C8B-B14F-4D97-AF65-F5344CB8AC3E}">
        <p14:creationId xmlns:p14="http://schemas.microsoft.com/office/powerpoint/2010/main" val="310207905"/>
      </p:ext>
    </p:extLst>
  </p:cSld>
  <p:clrMapOvr>
    <a:masterClrMapping/>
  </p:clrMapOvr>
  <p:transition spd="slow" advClick="0" advTm="9000">
    <p:cov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54944" y="565737"/>
            <a:ext cx="5037056" cy="4154984"/>
          </a:xfrm>
          <a:prstGeom prst="rect">
            <a:avLst/>
          </a:prstGeom>
        </p:spPr>
        <p:txBody>
          <a:bodyPr wrap="square">
            <a:spAutoFit/>
          </a:bodyPr>
          <a:lstStyle/>
          <a:p>
            <a:r>
              <a:rPr lang="en-US" sz="2400" dirty="0" smtClean="0"/>
              <a:t>Only </a:t>
            </a:r>
            <a:r>
              <a:rPr lang="en-US" sz="2400" dirty="0"/>
              <a:t>those who've learned to examine history can draw lessons from it. As a professor, my job is not to </a:t>
            </a:r>
            <a:r>
              <a:rPr lang="en-US" sz="2400" dirty="0" smtClean="0"/>
              <a:t>indoctrinate, </a:t>
            </a:r>
            <a:r>
              <a:rPr lang="en-US" sz="2400" dirty="0"/>
              <a:t>but to show how to understand, analyze, and explain the past. How did things get as they are? When students can make history their own, I have succeeded</a:t>
            </a:r>
            <a:r>
              <a:rPr lang="en-US" sz="2400" dirty="0" smtClean="0"/>
              <a:t>.</a:t>
            </a:r>
            <a:endParaRPr lang="en-US" sz="2400" dirty="0"/>
          </a:p>
          <a:p>
            <a:endParaRPr lang="en-US" sz="2400" dirty="0"/>
          </a:p>
          <a:p>
            <a:r>
              <a:rPr lang="en-US" sz="2400" dirty="0"/>
              <a:t>—</a:t>
            </a:r>
            <a:r>
              <a:rPr lang="en-US" sz="2400" dirty="0" smtClean="0"/>
              <a:t>Jeffrey Owens</a:t>
            </a:r>
            <a:r>
              <a:rPr lang="en-US" sz="2400" dirty="0"/>
              <a:t>, Tyler Junior College (Texas)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2336" y="261059"/>
            <a:ext cx="6727247" cy="3822564"/>
          </a:xfrm>
          <a:prstGeom prst="rect">
            <a:avLst/>
          </a:prstGeom>
          <a:ln w="19050">
            <a:solidFill>
              <a:schemeClr val="tx1"/>
            </a:solidFill>
          </a:ln>
        </p:spPr>
      </p:pic>
    </p:spTree>
    <p:extLst>
      <p:ext uri="{BB962C8B-B14F-4D97-AF65-F5344CB8AC3E}">
        <p14:creationId xmlns:p14="http://schemas.microsoft.com/office/powerpoint/2010/main" val="1994164557"/>
      </p:ext>
    </p:extLst>
  </p:cSld>
  <p:clrMapOvr>
    <a:masterClrMapping/>
  </p:clrMapOvr>
  <p:transition spd="slow" advClick="0" advTm="9000">
    <p:cove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42522" y="565737"/>
            <a:ext cx="5672958" cy="2677656"/>
          </a:xfrm>
          <a:prstGeom prst="rect">
            <a:avLst/>
          </a:prstGeom>
        </p:spPr>
        <p:txBody>
          <a:bodyPr wrap="square">
            <a:spAutoFit/>
          </a:bodyPr>
          <a:lstStyle/>
          <a:p>
            <a:r>
              <a:rPr lang="en-US" sz="2400" dirty="0" smtClean="0"/>
              <a:t>Witnessing </a:t>
            </a:r>
            <a:r>
              <a:rPr lang="en-US" sz="2400" dirty="0"/>
              <a:t>students experience true learning and knowing they will have a better future because of the work you do are the pearls of teaching. This profession is so important and a gift of which to be a part</a:t>
            </a:r>
            <a:r>
              <a:rPr lang="en-US" sz="2400" dirty="0" smtClean="0"/>
              <a:t>.</a:t>
            </a:r>
            <a:endParaRPr lang="en-US" sz="2400" dirty="0"/>
          </a:p>
          <a:p>
            <a:endParaRPr lang="en-US" sz="2400" dirty="0"/>
          </a:p>
          <a:p>
            <a:r>
              <a:rPr lang="en-US" sz="2400" dirty="0"/>
              <a:t>—Melanie Ward, Tyler Junior College (Texas)</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109511" y="253064"/>
            <a:ext cx="5820384" cy="4491890"/>
          </a:xfrm>
          <a:prstGeom prst="rect">
            <a:avLst/>
          </a:prstGeom>
          <a:ln w="19050">
            <a:solidFill>
              <a:schemeClr val="tx1"/>
            </a:solidFill>
          </a:ln>
        </p:spPr>
      </p:pic>
    </p:spTree>
    <p:extLst>
      <p:ext uri="{BB962C8B-B14F-4D97-AF65-F5344CB8AC3E}">
        <p14:creationId xmlns:p14="http://schemas.microsoft.com/office/powerpoint/2010/main" val="1642956600"/>
      </p:ext>
    </p:extLst>
  </p:cSld>
  <p:clrMapOvr>
    <a:masterClrMapping/>
  </p:clrMapOvr>
  <p:transition spd="slow" advClick="0" advTm="9000">
    <p:cov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55644" y="270932"/>
            <a:ext cx="5474995" cy="4893647"/>
          </a:xfrm>
          <a:prstGeom prst="rect">
            <a:avLst/>
          </a:prstGeom>
        </p:spPr>
        <p:txBody>
          <a:bodyPr wrap="square">
            <a:spAutoFit/>
          </a:bodyPr>
          <a:lstStyle/>
          <a:p>
            <a:r>
              <a:rPr lang="en-US" sz="2400" dirty="0" smtClean="0"/>
              <a:t>Kelly </a:t>
            </a:r>
            <a:r>
              <a:rPr lang="en-US" sz="2400" dirty="0"/>
              <a:t>skillfully manages the day-to-day finances of the campus. Regardless of the demands, Kelly always shares her sweet smile with everyone. Her cool, calm approach to solving problems and her willingness to assist in multiple activities on campus makes Kelly an exemplary team member whom others strive to replicate</a:t>
            </a:r>
            <a:r>
              <a:rPr lang="en-US" sz="2400" dirty="0" smtClean="0"/>
              <a:t>.</a:t>
            </a:r>
            <a:endParaRPr lang="en-US" sz="2400" dirty="0"/>
          </a:p>
          <a:p>
            <a:endParaRPr lang="en-US" sz="2400" dirty="0"/>
          </a:p>
          <a:p>
            <a:r>
              <a:rPr lang="en-US" sz="2400" dirty="0"/>
              <a:t>—</a:t>
            </a:r>
            <a:r>
              <a:rPr lang="en-US" sz="2400" dirty="0" smtClean="0"/>
              <a:t>Kelly </a:t>
            </a:r>
            <a:r>
              <a:rPr lang="en-US" sz="2400" dirty="0" err="1" smtClean="0"/>
              <a:t>Brezski</a:t>
            </a:r>
            <a:r>
              <a:rPr lang="en-US" sz="2400" dirty="0"/>
              <a:t>, University of Arkansas Community College at Hope-Texarkana (Arkansas)</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19772" y="270932"/>
            <a:ext cx="5975811" cy="3793067"/>
          </a:xfrm>
          <a:prstGeom prst="rect">
            <a:avLst/>
          </a:prstGeom>
          <a:ln w="19050">
            <a:solidFill>
              <a:schemeClr val="tx1"/>
            </a:solidFill>
          </a:ln>
        </p:spPr>
      </p:pic>
    </p:spTree>
    <p:extLst>
      <p:ext uri="{BB962C8B-B14F-4D97-AF65-F5344CB8AC3E}">
        <p14:creationId xmlns:p14="http://schemas.microsoft.com/office/powerpoint/2010/main" val="1646250847"/>
      </p:ext>
    </p:extLst>
  </p:cSld>
  <p:clrMapOvr>
    <a:masterClrMapping/>
  </p:clrMapOvr>
  <p:transition spd="slow" advClick="0" advTm="9000">
    <p:cove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4167" y="3762484"/>
            <a:ext cx="9845264" cy="1200329"/>
          </a:xfrm>
          <a:prstGeom prst="rect">
            <a:avLst/>
          </a:prstGeom>
        </p:spPr>
        <p:txBody>
          <a:bodyPr wrap="square">
            <a:spAutoFit/>
          </a:bodyPr>
          <a:lstStyle/>
          <a:p>
            <a:pPr algn="r"/>
            <a:r>
              <a:rPr lang="en-US" sz="2400" dirty="0" smtClean="0"/>
              <a:t>I </a:t>
            </a:r>
            <a:r>
              <a:rPr lang="en-US" sz="2400" dirty="0"/>
              <a:t>teach because there is anticipation, excitement, and joy in the adventure</a:t>
            </a:r>
            <a:r>
              <a:rPr lang="en-US" sz="2400" dirty="0" smtClean="0"/>
              <a:t>.</a:t>
            </a:r>
            <a:endParaRPr lang="en-US" sz="2400" dirty="0"/>
          </a:p>
          <a:p>
            <a:pPr algn="r"/>
            <a:endParaRPr lang="en-US" sz="2400" dirty="0"/>
          </a:p>
          <a:p>
            <a:pPr algn="r"/>
            <a:r>
              <a:rPr lang="en-US" sz="2400" dirty="0"/>
              <a:t>—Alison </a:t>
            </a:r>
            <a:r>
              <a:rPr lang="en-US" sz="2400" dirty="0" err="1"/>
              <a:t>Hammack</a:t>
            </a:r>
            <a:r>
              <a:rPr lang="en-US" sz="2400" dirty="0"/>
              <a:t>, Valencia College (Florida)</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2377109" y="312914"/>
            <a:ext cx="7318021" cy="3307746"/>
          </a:xfrm>
          <a:prstGeom prst="rect">
            <a:avLst/>
          </a:prstGeom>
          <a:ln w="19050">
            <a:solidFill>
              <a:schemeClr val="tx1"/>
            </a:solidFill>
          </a:ln>
        </p:spPr>
      </p:pic>
    </p:spTree>
    <p:extLst>
      <p:ext uri="{BB962C8B-B14F-4D97-AF65-F5344CB8AC3E}">
        <p14:creationId xmlns:p14="http://schemas.microsoft.com/office/powerpoint/2010/main" val="1014854680"/>
      </p:ext>
    </p:extLst>
  </p:cSld>
  <p:clrMapOvr>
    <a:masterClrMapping/>
  </p:clrMapOvr>
  <p:transition spd="slow" advClick="0" advTm="9000">
    <p:cove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63648" y="4563183"/>
            <a:ext cx="5391436" cy="461665"/>
          </a:xfrm>
          <a:prstGeom prst="rect">
            <a:avLst/>
          </a:prstGeom>
        </p:spPr>
        <p:txBody>
          <a:bodyPr wrap="square">
            <a:spAutoFit/>
          </a:bodyPr>
          <a:lstStyle/>
          <a:p>
            <a:r>
              <a:rPr lang="en-US" sz="2400" dirty="0" smtClean="0"/>
              <a:t>—</a:t>
            </a:r>
            <a:r>
              <a:rPr lang="en-US" sz="2400" dirty="0" err="1"/>
              <a:t>Heith</a:t>
            </a:r>
            <a:r>
              <a:rPr lang="en-US" sz="2400" dirty="0"/>
              <a:t> </a:t>
            </a:r>
            <a:r>
              <a:rPr lang="en-US" sz="2400" dirty="0" err="1"/>
              <a:t>Hennel</a:t>
            </a:r>
            <a:r>
              <a:rPr lang="en-US" sz="2400" dirty="0"/>
              <a:t>, Valencia College (Florida)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2341" y="300728"/>
            <a:ext cx="6818337" cy="4226789"/>
          </a:xfrm>
          <a:prstGeom prst="rect">
            <a:avLst/>
          </a:prstGeom>
          <a:ln w="19050">
            <a:solidFill>
              <a:schemeClr val="tx1"/>
            </a:solidFill>
          </a:ln>
        </p:spPr>
      </p:pic>
    </p:spTree>
    <p:extLst>
      <p:ext uri="{BB962C8B-B14F-4D97-AF65-F5344CB8AC3E}">
        <p14:creationId xmlns:p14="http://schemas.microsoft.com/office/powerpoint/2010/main" val="27629075"/>
      </p:ext>
    </p:extLst>
  </p:cSld>
  <p:clrMapOvr>
    <a:masterClrMapping/>
  </p:clrMapOvr>
  <p:transition spd="slow" advClick="0" advTm="9000">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44479" y="4692756"/>
            <a:ext cx="5979502" cy="461665"/>
          </a:xfrm>
          <a:prstGeom prst="rect">
            <a:avLst/>
          </a:prstGeom>
        </p:spPr>
        <p:txBody>
          <a:bodyPr wrap="square">
            <a:spAutoFit/>
          </a:bodyPr>
          <a:lstStyle/>
          <a:p>
            <a:r>
              <a:rPr lang="en-US" sz="2400" dirty="0" smtClean="0"/>
              <a:t>—</a:t>
            </a:r>
            <a:r>
              <a:rPr lang="en-US" sz="2400" dirty="0"/>
              <a:t>Deborah Howard, Valencia College (Florida)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1140" y="272679"/>
            <a:ext cx="6619861" cy="4405699"/>
          </a:xfrm>
          <a:prstGeom prst="rect">
            <a:avLst/>
          </a:prstGeom>
          <a:ln w="19050">
            <a:solidFill>
              <a:schemeClr val="tx1"/>
            </a:solidFill>
          </a:ln>
        </p:spPr>
      </p:pic>
    </p:spTree>
    <p:extLst>
      <p:ext uri="{BB962C8B-B14F-4D97-AF65-F5344CB8AC3E}">
        <p14:creationId xmlns:p14="http://schemas.microsoft.com/office/powerpoint/2010/main" val="1031604224"/>
      </p:ext>
    </p:extLst>
  </p:cSld>
  <p:clrMapOvr>
    <a:masterClrMapping/>
  </p:clrMapOvr>
  <p:transition spd="slow" advClick="0" advTm="9000">
    <p:cove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16888" y="343606"/>
            <a:ext cx="5294489" cy="3416320"/>
          </a:xfrm>
          <a:prstGeom prst="rect">
            <a:avLst/>
          </a:prstGeom>
        </p:spPr>
        <p:txBody>
          <a:bodyPr wrap="square">
            <a:spAutoFit/>
          </a:bodyPr>
          <a:lstStyle/>
          <a:p>
            <a:r>
              <a:rPr lang="en-US" sz="2400" dirty="0" smtClean="0"/>
              <a:t>I </a:t>
            </a:r>
            <a:r>
              <a:rPr lang="en-US" sz="2400" dirty="0"/>
              <a:t>encourage my students to set high standards for themselves. I do not settle for mediocrity, for being average, in my teaching, and by modeling this for my students I strive to inspire the same attitude in them</a:t>
            </a:r>
            <a:r>
              <a:rPr lang="en-US" sz="2400" dirty="0" smtClean="0"/>
              <a:t>.</a:t>
            </a:r>
            <a:endParaRPr lang="en-US" sz="2400" dirty="0"/>
          </a:p>
          <a:p>
            <a:endParaRPr lang="en-US" sz="2400" dirty="0"/>
          </a:p>
          <a:p>
            <a:r>
              <a:rPr lang="en-US" sz="2400" dirty="0"/>
              <a:t>—Graeme </a:t>
            </a:r>
            <a:r>
              <a:rPr lang="en-US" sz="2400" dirty="0" err="1"/>
              <a:t>Lindbeck</a:t>
            </a:r>
            <a:r>
              <a:rPr lang="en-US" sz="2400" dirty="0"/>
              <a:t>, Valencia College (Florida)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95477" y="243914"/>
            <a:ext cx="6350000" cy="4229100"/>
          </a:xfrm>
          <a:prstGeom prst="rect">
            <a:avLst/>
          </a:prstGeom>
          <a:ln w="19050">
            <a:solidFill>
              <a:schemeClr val="tx1"/>
            </a:solidFill>
          </a:ln>
        </p:spPr>
      </p:pic>
    </p:spTree>
    <p:extLst>
      <p:ext uri="{BB962C8B-B14F-4D97-AF65-F5344CB8AC3E}">
        <p14:creationId xmlns:p14="http://schemas.microsoft.com/office/powerpoint/2010/main" val="885962089"/>
      </p:ext>
    </p:extLst>
  </p:cSld>
  <p:clrMapOvr>
    <a:masterClrMapping/>
  </p:clrMapOvr>
  <p:transition spd="slow" advClick="0" advTm="9000">
    <p:cove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79822" y="343606"/>
            <a:ext cx="5531555" cy="3785652"/>
          </a:xfrm>
          <a:prstGeom prst="rect">
            <a:avLst/>
          </a:prstGeom>
        </p:spPr>
        <p:txBody>
          <a:bodyPr wrap="square">
            <a:spAutoFit/>
          </a:bodyPr>
          <a:lstStyle/>
          <a:p>
            <a:r>
              <a:rPr lang="en-US" sz="2400" dirty="0" smtClean="0"/>
              <a:t>All </a:t>
            </a:r>
            <a:r>
              <a:rPr lang="en-US" sz="2400" dirty="0"/>
              <a:t>students have the potential and talent to succeed. However, not all of our students have the same opportunity to develop those talents. The opportunity to serve as our students’ advocates and assist them in their educational journey inspires me to be a better version of myself</a:t>
            </a:r>
            <a:r>
              <a:rPr lang="en-US" sz="2400" dirty="0" smtClean="0"/>
              <a:t>.</a:t>
            </a:r>
            <a:endParaRPr lang="en-US" sz="2400" dirty="0"/>
          </a:p>
          <a:p>
            <a:endParaRPr lang="en-US" sz="2400" dirty="0"/>
          </a:p>
          <a:p>
            <a:r>
              <a:rPr lang="en-US" sz="2400" dirty="0"/>
              <a:t>—</a:t>
            </a:r>
            <a:r>
              <a:rPr lang="en-US" sz="2400" dirty="0" smtClean="0"/>
              <a:t>Jennifer </a:t>
            </a:r>
            <a:r>
              <a:rPr lang="en-US" sz="2400" dirty="0" err="1" smtClean="0"/>
              <a:t>Mezquita</a:t>
            </a:r>
            <a:r>
              <a:rPr lang="en-US" sz="2400" dirty="0"/>
              <a:t>, Valencia College (Florida)</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101747" y="252540"/>
            <a:ext cx="6238668" cy="4154953"/>
          </a:xfrm>
          <a:prstGeom prst="rect">
            <a:avLst/>
          </a:prstGeom>
          <a:ln w="19050">
            <a:solidFill>
              <a:schemeClr val="tx1"/>
            </a:solidFill>
          </a:ln>
        </p:spPr>
      </p:pic>
    </p:spTree>
    <p:extLst>
      <p:ext uri="{BB962C8B-B14F-4D97-AF65-F5344CB8AC3E}">
        <p14:creationId xmlns:p14="http://schemas.microsoft.com/office/powerpoint/2010/main" val="1522041413"/>
      </p:ext>
    </p:extLst>
  </p:cSld>
  <p:clrMapOvr>
    <a:masterClrMapping/>
  </p:clrMapOvr>
  <p:transition spd="slow" advClick="0" advTm="9000">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3595" y="521614"/>
            <a:ext cx="6489947" cy="3785652"/>
          </a:xfrm>
          <a:prstGeom prst="rect">
            <a:avLst/>
          </a:prstGeom>
        </p:spPr>
        <p:txBody>
          <a:bodyPr wrap="square">
            <a:spAutoFit/>
          </a:bodyPr>
          <a:lstStyle/>
          <a:p>
            <a:r>
              <a:rPr lang="en-US" sz="2400" dirty="0" smtClean="0"/>
              <a:t>I </a:t>
            </a:r>
            <a:r>
              <a:rPr lang="en-US" sz="2400" dirty="0"/>
              <a:t>love the moments when hard-to-pronounce textbook terms, research, and complicated theories get connected to </a:t>
            </a:r>
            <a:r>
              <a:rPr lang="en-US" sz="2400" dirty="0" smtClean="0"/>
              <a:t>explain “why </a:t>
            </a:r>
            <a:r>
              <a:rPr lang="en-US" sz="2400" dirty="0"/>
              <a:t>people do what they do.” I love the teachings of behavioral science with illustrations the students experience in their own lives, causing them to exclaim—not the </a:t>
            </a:r>
            <a:r>
              <a:rPr lang="en-US" sz="2400" dirty="0" smtClean="0"/>
              <a:t>cherished “Ah-ha</a:t>
            </a:r>
            <a:r>
              <a:rPr lang="en-US" sz="2400" dirty="0"/>
              <a:t>!” but a </a:t>
            </a:r>
            <a:r>
              <a:rPr lang="en-US" sz="2400" dirty="0" smtClean="0"/>
              <a:t>hesitant “Uh-oh!”</a:t>
            </a:r>
            <a:endParaRPr lang="en-US" sz="2400" dirty="0"/>
          </a:p>
          <a:p>
            <a:endParaRPr lang="en-US" sz="2400" dirty="0"/>
          </a:p>
          <a:p>
            <a:r>
              <a:rPr lang="en-US" sz="2400" dirty="0"/>
              <a:t>—Mark </a:t>
            </a:r>
            <a:r>
              <a:rPr lang="en-US" sz="2400" dirty="0" err="1"/>
              <a:t>Silkey</a:t>
            </a:r>
            <a:r>
              <a:rPr lang="en-US" sz="2400" dirty="0"/>
              <a:t>, Northern Oklahoma College (Oklahoma)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2506" y="261665"/>
            <a:ext cx="5189814" cy="5143164"/>
          </a:xfrm>
          <a:prstGeom prst="rect">
            <a:avLst/>
          </a:prstGeom>
          <a:ln w="19050">
            <a:solidFill>
              <a:schemeClr val="tx1"/>
            </a:solidFill>
          </a:ln>
        </p:spPr>
      </p:pic>
    </p:spTree>
    <p:extLst>
      <p:ext uri="{BB962C8B-B14F-4D97-AF65-F5344CB8AC3E}">
        <p14:creationId xmlns:p14="http://schemas.microsoft.com/office/powerpoint/2010/main" val="722212915"/>
      </p:ext>
    </p:extLst>
  </p:cSld>
  <p:clrMapOvr>
    <a:masterClrMapping/>
  </p:clrMapOvr>
  <p:transition spd="slow" advClick="0" advTm="9000">
    <p:cove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44620" y="343606"/>
            <a:ext cx="6166758" cy="3416320"/>
          </a:xfrm>
          <a:prstGeom prst="rect">
            <a:avLst/>
          </a:prstGeom>
        </p:spPr>
        <p:txBody>
          <a:bodyPr wrap="square">
            <a:spAutoFit/>
          </a:bodyPr>
          <a:lstStyle/>
          <a:p>
            <a:r>
              <a:rPr lang="en-US" sz="2400" dirty="0" smtClean="0"/>
              <a:t>Going </a:t>
            </a:r>
            <a:r>
              <a:rPr lang="en-US" sz="2400" dirty="0"/>
              <a:t>above and beyond to serve students—with a smile and a </a:t>
            </a:r>
            <a:r>
              <a:rPr lang="en-US" sz="2400" dirty="0" smtClean="0"/>
              <a:t>simple “How </a:t>
            </a:r>
            <a:r>
              <a:rPr lang="en-US" sz="2400" dirty="0"/>
              <a:t>can I help you</a:t>
            </a:r>
            <a:r>
              <a:rPr lang="en-US" sz="2400" dirty="0" smtClean="0"/>
              <a:t>?”—</a:t>
            </a:r>
            <a:r>
              <a:rPr lang="en-US" sz="2400" dirty="0"/>
              <a:t>is my opportunity to impact the future. Although applying for financial aid is only one step of the educational journey, it often makes the impossible possible</a:t>
            </a:r>
            <a:r>
              <a:rPr lang="en-US" sz="2400" dirty="0" smtClean="0"/>
              <a:t>.</a:t>
            </a:r>
            <a:endParaRPr lang="en-US" sz="2400" dirty="0"/>
          </a:p>
          <a:p>
            <a:endParaRPr lang="en-US" sz="2400" dirty="0"/>
          </a:p>
          <a:p>
            <a:r>
              <a:rPr lang="en-US" sz="2400" dirty="0"/>
              <a:t>—Kali Brown, Vance-Granville Community College (North Carolina)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93325" y="250939"/>
            <a:ext cx="5651868" cy="4397365"/>
          </a:xfrm>
          <a:prstGeom prst="rect">
            <a:avLst/>
          </a:prstGeom>
          <a:ln w="19050">
            <a:solidFill>
              <a:schemeClr val="tx1"/>
            </a:solidFill>
          </a:ln>
        </p:spPr>
      </p:pic>
    </p:spTree>
    <p:extLst>
      <p:ext uri="{BB962C8B-B14F-4D97-AF65-F5344CB8AC3E}">
        <p14:creationId xmlns:p14="http://schemas.microsoft.com/office/powerpoint/2010/main" val="1169217797"/>
      </p:ext>
    </p:extLst>
  </p:cSld>
  <p:clrMapOvr>
    <a:masterClrMapping/>
  </p:clrMapOvr>
  <p:transition spd="slow" advClick="0" advTm="9000">
    <p:cove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67546" y="343606"/>
            <a:ext cx="6543831" cy="3785652"/>
          </a:xfrm>
          <a:prstGeom prst="rect">
            <a:avLst/>
          </a:prstGeom>
        </p:spPr>
        <p:txBody>
          <a:bodyPr wrap="square">
            <a:spAutoFit/>
          </a:bodyPr>
          <a:lstStyle/>
          <a:p>
            <a:r>
              <a:rPr lang="en-US" sz="2400" dirty="0" smtClean="0"/>
              <a:t>The </a:t>
            </a:r>
            <a:r>
              <a:rPr lang="en-US" sz="2400" dirty="0"/>
              <a:t>exceptional teacher is one who cultivates in students the confidence and desire to genuinely succeed within the confines of her classroom and far beyond. She requires that her students work for and earn every last point, demonstrating her belief in their abilities even before they believe in themselves</a:t>
            </a:r>
            <a:r>
              <a:rPr lang="en-US" sz="2400" dirty="0" smtClean="0"/>
              <a:t>.</a:t>
            </a:r>
            <a:endParaRPr lang="en-US" sz="2400" dirty="0"/>
          </a:p>
          <a:p>
            <a:endParaRPr lang="en-US" sz="2400" dirty="0"/>
          </a:p>
          <a:p>
            <a:r>
              <a:rPr lang="en-US" sz="2400" dirty="0"/>
              <a:t>—Kristi Salmons-</a:t>
            </a:r>
            <a:r>
              <a:rPr lang="en-US" sz="2400" dirty="0" err="1"/>
              <a:t>Ellenberg</a:t>
            </a:r>
            <a:r>
              <a:rPr lang="en-US" sz="2400" dirty="0"/>
              <a:t>, Vance-Granville Community College (North Carolina)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742" y="268383"/>
            <a:ext cx="5003497" cy="4488081"/>
          </a:xfrm>
          <a:prstGeom prst="rect">
            <a:avLst/>
          </a:prstGeom>
          <a:ln w="19050">
            <a:solidFill>
              <a:schemeClr val="tx1"/>
            </a:solidFill>
          </a:ln>
        </p:spPr>
      </p:pic>
    </p:spTree>
    <p:extLst>
      <p:ext uri="{BB962C8B-B14F-4D97-AF65-F5344CB8AC3E}">
        <p14:creationId xmlns:p14="http://schemas.microsoft.com/office/powerpoint/2010/main" val="590614203"/>
      </p:ext>
    </p:extLst>
  </p:cSld>
  <p:clrMapOvr>
    <a:masterClrMapping/>
  </p:clrMapOvr>
  <p:transition spd="slow" advClick="0" advTm="9000">
    <p:cove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65244" y="343606"/>
            <a:ext cx="5046133" cy="4524315"/>
          </a:xfrm>
          <a:prstGeom prst="rect">
            <a:avLst/>
          </a:prstGeom>
        </p:spPr>
        <p:txBody>
          <a:bodyPr wrap="square">
            <a:spAutoFit/>
          </a:bodyPr>
          <a:lstStyle/>
          <a:p>
            <a:r>
              <a:rPr lang="en-US" sz="2400" dirty="0" smtClean="0"/>
              <a:t>Posing </a:t>
            </a:r>
            <a:r>
              <a:rPr lang="en-US" sz="2400" dirty="0"/>
              <a:t>questions is a lost art and can be seen as admitting to weakness or lack of knowledge. I strive to get students to embrace their questions and curiosity by maintaining an open, judgment-free, and approachable classroom that employs tech and real-world examples to make science tangible</a:t>
            </a:r>
            <a:r>
              <a:rPr lang="en-US" sz="2400" dirty="0" smtClean="0"/>
              <a:t>.</a:t>
            </a:r>
            <a:endParaRPr lang="en-US" sz="2400" dirty="0"/>
          </a:p>
          <a:p>
            <a:endParaRPr lang="en-US" sz="2400" dirty="0"/>
          </a:p>
          <a:p>
            <a:r>
              <a:rPr lang="en-US" sz="2400" dirty="0"/>
              <a:t>—Jason Whitehead, Wake Technical Community College (North Carolina)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76" y="248355"/>
            <a:ext cx="6536268" cy="4357512"/>
          </a:xfrm>
          <a:prstGeom prst="rect">
            <a:avLst/>
          </a:prstGeom>
        </p:spPr>
      </p:pic>
    </p:spTree>
    <p:extLst>
      <p:ext uri="{BB962C8B-B14F-4D97-AF65-F5344CB8AC3E}">
        <p14:creationId xmlns:p14="http://schemas.microsoft.com/office/powerpoint/2010/main" val="1687608274"/>
      </p:ext>
    </p:extLst>
  </p:cSld>
  <p:clrMapOvr>
    <a:masterClrMapping/>
  </p:clrMapOvr>
  <p:transition spd="slow" advClick="0" advTm="9000">
    <p:cove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6894" y="848929"/>
            <a:ext cx="6220179" cy="3046988"/>
          </a:xfrm>
          <a:prstGeom prst="rect">
            <a:avLst/>
          </a:prstGeom>
        </p:spPr>
        <p:txBody>
          <a:bodyPr wrap="square">
            <a:spAutoFit/>
          </a:bodyPr>
          <a:lstStyle/>
          <a:p>
            <a:r>
              <a:rPr lang="en-US" sz="2400" dirty="0" err="1" smtClean="0"/>
              <a:t>O’Banion’s</a:t>
            </a:r>
            <a:r>
              <a:rPr lang="en-US" sz="2400" dirty="0" smtClean="0"/>
              <a:t> </a:t>
            </a:r>
            <a:r>
              <a:rPr lang="en-US" sz="2400" dirty="0"/>
              <a:t>and Tinto’s ideas motivate my work as it applies to the goal of improved student success and completion through effective placement, engagement, relevancy, and cross-disciplinary instruction</a:t>
            </a:r>
            <a:r>
              <a:rPr lang="en-US" sz="2400" dirty="0" smtClean="0"/>
              <a:t>.</a:t>
            </a:r>
            <a:endParaRPr lang="en-US" sz="2400" dirty="0"/>
          </a:p>
          <a:p>
            <a:endParaRPr lang="en-US" sz="2400" dirty="0"/>
          </a:p>
          <a:p>
            <a:r>
              <a:rPr lang="en-US" sz="2400" dirty="0"/>
              <a:t>—Beth Johnson, Wallace State Community College (Alabama)</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6784897" y="248816"/>
            <a:ext cx="5307490" cy="5307490"/>
          </a:xfrm>
          <a:prstGeom prst="rect">
            <a:avLst/>
          </a:prstGeom>
          <a:ln w="19050">
            <a:solidFill>
              <a:schemeClr val="tx1"/>
            </a:solidFill>
          </a:ln>
        </p:spPr>
      </p:pic>
    </p:spTree>
    <p:extLst>
      <p:ext uri="{BB962C8B-B14F-4D97-AF65-F5344CB8AC3E}">
        <p14:creationId xmlns:p14="http://schemas.microsoft.com/office/powerpoint/2010/main" val="328441761"/>
      </p:ext>
    </p:extLst>
  </p:cSld>
  <p:clrMapOvr>
    <a:masterClrMapping/>
  </p:clrMapOvr>
  <p:transition spd="slow" advClick="0" advTm="9000">
    <p:cove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199" y="877209"/>
            <a:ext cx="6220179" cy="2677656"/>
          </a:xfrm>
          <a:prstGeom prst="rect">
            <a:avLst/>
          </a:prstGeom>
        </p:spPr>
        <p:txBody>
          <a:bodyPr wrap="square">
            <a:spAutoFit/>
          </a:bodyPr>
          <a:lstStyle/>
          <a:p>
            <a:r>
              <a:rPr lang="en-US" sz="2400" dirty="0" smtClean="0"/>
              <a:t>I’ve </a:t>
            </a:r>
            <a:r>
              <a:rPr lang="en-US" sz="2400" dirty="0"/>
              <a:t>had the good fortune to experience many transformational moments because I work every day in an environment focused on changing lives for the better. It’s what we do</a:t>
            </a:r>
            <a:r>
              <a:rPr lang="en-US" sz="2400" dirty="0" smtClean="0"/>
              <a:t>.</a:t>
            </a:r>
            <a:endParaRPr lang="en-US" sz="2400" dirty="0"/>
          </a:p>
          <a:p>
            <a:endParaRPr lang="en-US" sz="2400" dirty="0"/>
          </a:p>
          <a:p>
            <a:r>
              <a:rPr lang="en-US" sz="2400" dirty="0"/>
              <a:t>—Johnny </a:t>
            </a:r>
            <a:r>
              <a:rPr lang="en-US" sz="2400" dirty="0" err="1"/>
              <a:t>McMoy</a:t>
            </a:r>
            <a:r>
              <a:rPr lang="en-US" sz="2400" dirty="0"/>
              <a:t>, Wallace </a:t>
            </a:r>
            <a:r>
              <a:rPr lang="en-US" sz="2400" dirty="0" smtClean="0"/>
              <a:t>State-Hanceville (</a:t>
            </a:r>
            <a:r>
              <a:rPr lang="en-US" sz="2400" dirty="0"/>
              <a:t>Alabama)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587734" y="248815"/>
            <a:ext cx="5503042" cy="5326945"/>
          </a:xfrm>
          <a:prstGeom prst="rect">
            <a:avLst/>
          </a:prstGeom>
          <a:ln w="19050">
            <a:solidFill>
              <a:schemeClr val="tx1"/>
            </a:solidFill>
          </a:ln>
        </p:spPr>
      </p:pic>
    </p:spTree>
    <p:extLst>
      <p:ext uri="{BB962C8B-B14F-4D97-AF65-F5344CB8AC3E}">
        <p14:creationId xmlns:p14="http://schemas.microsoft.com/office/powerpoint/2010/main" val="646481175"/>
      </p:ext>
    </p:extLst>
  </p:cSld>
  <p:clrMapOvr>
    <a:masterClrMapping/>
  </p:clrMapOvr>
  <p:transition spd="slow" advClick="0" advTm="9000">
    <p:cove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5880" y="1395683"/>
            <a:ext cx="9892908" cy="2308324"/>
          </a:xfrm>
          <a:prstGeom prst="rect">
            <a:avLst/>
          </a:prstGeom>
        </p:spPr>
        <p:txBody>
          <a:bodyPr wrap="square">
            <a:spAutoFit/>
          </a:bodyPr>
          <a:lstStyle/>
          <a:p>
            <a:r>
              <a:rPr lang="en-US" sz="2400" dirty="0" smtClean="0"/>
              <a:t>It </a:t>
            </a:r>
            <a:r>
              <a:rPr lang="en-US" sz="2400" dirty="0"/>
              <a:t>is my belief that education is what you do in your free time; learning must never end. It is my goal and pleasure to share my enthusiasm and passion for education with my students while providing them the skills that they need to be successful in their careers</a:t>
            </a:r>
            <a:r>
              <a:rPr lang="en-US" sz="2400" dirty="0" smtClean="0"/>
              <a:t>.</a:t>
            </a:r>
            <a:endParaRPr lang="en-US" sz="2400" dirty="0"/>
          </a:p>
          <a:p>
            <a:endParaRPr lang="en-US" sz="2400" dirty="0"/>
          </a:p>
          <a:p>
            <a:r>
              <a:rPr lang="en-US" sz="2400" dirty="0"/>
              <a:t>—Sarah </a:t>
            </a:r>
            <a:r>
              <a:rPr lang="en-US" sz="2400" dirty="0" err="1"/>
              <a:t>Alamilla</a:t>
            </a:r>
            <a:r>
              <a:rPr lang="en-US" sz="2400" dirty="0"/>
              <a:t>, Waukesha County Technical College (Wisconsin)</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1135435693"/>
      </p:ext>
    </p:extLst>
  </p:cSld>
  <p:clrMapOvr>
    <a:masterClrMapping/>
  </p:clrMapOvr>
  <p:transition spd="slow" advClick="0" advTm="9000">
    <p:cove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856" y="848928"/>
            <a:ext cx="7489073" cy="2677656"/>
          </a:xfrm>
          <a:prstGeom prst="rect">
            <a:avLst/>
          </a:prstGeom>
        </p:spPr>
        <p:txBody>
          <a:bodyPr wrap="square">
            <a:spAutoFit/>
          </a:bodyPr>
          <a:lstStyle/>
          <a:p>
            <a:r>
              <a:rPr lang="en-US" sz="2400" dirty="0" smtClean="0"/>
              <a:t>The </a:t>
            </a:r>
            <a:r>
              <a:rPr lang="en-US" sz="2400" dirty="0"/>
              <a:t>transition each student makes from first-day EMT student to graduating paramedic is amazing. Think about </a:t>
            </a:r>
            <a:r>
              <a:rPr lang="en-US" sz="2400" dirty="0" smtClean="0"/>
              <a:t>this—each </a:t>
            </a:r>
            <a:r>
              <a:rPr lang="en-US" sz="2400" dirty="0"/>
              <a:t>student goes forth and touches countless lives in immeasurable ways based on the foundation we provide. I would let any of them care for my family</a:t>
            </a:r>
            <a:r>
              <a:rPr lang="en-US" sz="2400" dirty="0" smtClean="0"/>
              <a:t>.</a:t>
            </a:r>
            <a:endParaRPr lang="en-US" sz="2400" dirty="0"/>
          </a:p>
          <a:p>
            <a:endParaRPr lang="en-US" sz="2400" dirty="0"/>
          </a:p>
          <a:p>
            <a:r>
              <a:rPr lang="en-US" sz="2400" dirty="0"/>
              <a:t>—Gary </a:t>
            </a:r>
            <a:r>
              <a:rPr lang="en-US" sz="2400" dirty="0" err="1"/>
              <a:t>Bonewald</a:t>
            </a:r>
            <a:r>
              <a:rPr lang="en-US" sz="2400" dirty="0"/>
              <a:t>, Wharton County Junior College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8512404" y="245612"/>
            <a:ext cx="3583816" cy="5375724"/>
          </a:xfrm>
          <a:prstGeom prst="rect">
            <a:avLst/>
          </a:prstGeom>
          <a:ln w="19050">
            <a:solidFill>
              <a:schemeClr val="tx1"/>
            </a:solidFill>
          </a:ln>
        </p:spPr>
      </p:pic>
    </p:spTree>
    <p:extLst>
      <p:ext uri="{BB962C8B-B14F-4D97-AF65-F5344CB8AC3E}">
        <p14:creationId xmlns:p14="http://schemas.microsoft.com/office/powerpoint/2010/main" val="1003199971"/>
      </p:ext>
    </p:extLst>
  </p:cSld>
  <p:clrMapOvr>
    <a:masterClrMapping/>
  </p:clrMapOvr>
  <p:transition spd="slow" advClick="0" advTm="9000">
    <p:cove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00" y="321028"/>
            <a:ext cx="5915378" cy="4524315"/>
          </a:xfrm>
          <a:prstGeom prst="rect">
            <a:avLst/>
          </a:prstGeom>
        </p:spPr>
        <p:txBody>
          <a:bodyPr wrap="square">
            <a:spAutoFit/>
          </a:bodyPr>
          <a:lstStyle/>
          <a:p>
            <a:r>
              <a:rPr lang="en-US" sz="2400" dirty="0" smtClean="0"/>
              <a:t>Mastering </a:t>
            </a:r>
            <a:r>
              <a:rPr lang="en-US" sz="2400" dirty="0"/>
              <a:t>one's environment and determining one's keys to learning facilitates and stimulates growth, motivation, and determination, unlocking the quest for knowledge inside and outside the classroom. Teaching provides a unique opportunity to provide tools of learning in order for students to master and implement knowledge in their everyday lives</a:t>
            </a:r>
            <a:r>
              <a:rPr lang="en-US" sz="2400" dirty="0" smtClean="0"/>
              <a:t>.</a:t>
            </a:r>
            <a:endParaRPr lang="en-US" sz="2400" dirty="0"/>
          </a:p>
          <a:p>
            <a:endParaRPr lang="en-US" sz="2400" dirty="0"/>
          </a:p>
          <a:p>
            <a:r>
              <a:rPr lang="en-US" sz="2400" dirty="0"/>
              <a:t>—Victoria Schultz, Wharton County Junior College (Texas)</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8578" y="260934"/>
            <a:ext cx="5956927" cy="4467695"/>
          </a:xfrm>
          <a:prstGeom prst="rect">
            <a:avLst/>
          </a:prstGeom>
          <a:ln w="19050">
            <a:solidFill>
              <a:schemeClr val="tx1"/>
            </a:solidFill>
          </a:ln>
        </p:spPr>
      </p:pic>
    </p:spTree>
    <p:extLst>
      <p:ext uri="{BB962C8B-B14F-4D97-AF65-F5344CB8AC3E}">
        <p14:creationId xmlns:p14="http://schemas.microsoft.com/office/powerpoint/2010/main" val="598199002"/>
      </p:ext>
    </p:extLst>
  </p:cSld>
  <p:clrMapOvr>
    <a:masterClrMapping/>
  </p:clrMapOvr>
  <p:transition spd="slow" advClick="0" advTm="9000">
    <p:cove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00" y="321028"/>
            <a:ext cx="5509443" cy="4154984"/>
          </a:xfrm>
          <a:prstGeom prst="rect">
            <a:avLst/>
          </a:prstGeom>
        </p:spPr>
        <p:txBody>
          <a:bodyPr wrap="square">
            <a:spAutoFit/>
          </a:bodyPr>
          <a:lstStyle/>
          <a:p>
            <a:r>
              <a:rPr lang="en-US" sz="2400" dirty="0" smtClean="0"/>
              <a:t>Whether </a:t>
            </a:r>
            <a:r>
              <a:rPr lang="en-US" sz="2400" dirty="0"/>
              <a:t>it is helping a struggling student, teaching an online course, or establishing an employer partnership, seeing our students sharpening their professional skills with education has been the greatest gift. Each day, I encourage students to realize their potential, helping them build leadership, managerial skills, and confidence</a:t>
            </a:r>
            <a:r>
              <a:rPr lang="en-US" sz="2400" dirty="0" smtClean="0"/>
              <a:t>.</a:t>
            </a:r>
            <a:endParaRPr lang="en-US" sz="2400" dirty="0"/>
          </a:p>
          <a:p>
            <a:endParaRPr lang="en-US" sz="2400" dirty="0"/>
          </a:p>
          <a:p>
            <a:r>
              <a:rPr lang="en-US" sz="2400" dirty="0"/>
              <a:t>—Joy D'Angelo, Yavapai College (Arizona)</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974587" y="266068"/>
            <a:ext cx="6107796" cy="4071864"/>
          </a:xfrm>
          <a:prstGeom prst="rect">
            <a:avLst/>
          </a:prstGeom>
          <a:ln w="19050">
            <a:solidFill>
              <a:schemeClr val="tx1"/>
            </a:solidFill>
          </a:ln>
        </p:spPr>
      </p:pic>
    </p:spTree>
    <p:extLst>
      <p:ext uri="{BB962C8B-B14F-4D97-AF65-F5344CB8AC3E}">
        <p14:creationId xmlns:p14="http://schemas.microsoft.com/office/powerpoint/2010/main" val="845058645"/>
      </p:ext>
    </p:extLst>
  </p:cSld>
  <p:clrMapOvr>
    <a:masterClrMapping/>
  </p:clrMapOvr>
  <p:transition spd="slow" advClick="0" advTm="9000">
    <p:cove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6004" y="566125"/>
            <a:ext cx="7432511" cy="2677656"/>
          </a:xfrm>
          <a:prstGeom prst="rect">
            <a:avLst/>
          </a:prstGeom>
        </p:spPr>
        <p:txBody>
          <a:bodyPr wrap="square">
            <a:spAutoFit/>
          </a:bodyPr>
          <a:lstStyle/>
          <a:p>
            <a:r>
              <a:rPr lang="en-US" sz="2400" dirty="0" smtClean="0"/>
              <a:t>I </a:t>
            </a:r>
            <a:r>
              <a:rPr lang="en-US" sz="2400" dirty="0"/>
              <a:t>am proud to be part of Zane State College. My goal is to provide students the skills </a:t>
            </a:r>
            <a:r>
              <a:rPr lang="en-US" sz="2400" dirty="0" smtClean="0"/>
              <a:t>needed to </a:t>
            </a:r>
            <a:r>
              <a:rPr lang="en-US" sz="2400" dirty="0"/>
              <a:t>transition from the academic to the real world, and to see Zane State College as a milestone on a lifelong journey in pursuit of knowledge and career growth</a:t>
            </a:r>
            <a:r>
              <a:rPr lang="en-US" sz="2400" dirty="0" smtClean="0"/>
              <a:t>.</a:t>
            </a:r>
            <a:endParaRPr lang="en-US" sz="2400" dirty="0"/>
          </a:p>
          <a:p>
            <a:endParaRPr lang="en-US" sz="2400" dirty="0"/>
          </a:p>
          <a:p>
            <a:r>
              <a:rPr lang="en-US" sz="2400" dirty="0"/>
              <a:t>—William </a:t>
            </a:r>
            <a:r>
              <a:rPr lang="en-US" sz="2400" dirty="0" err="1"/>
              <a:t>Klinesmith</a:t>
            </a:r>
            <a:r>
              <a:rPr lang="en-US" sz="2400" dirty="0"/>
              <a:t>, Zane State College (Ohio)</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8257880" y="264466"/>
            <a:ext cx="3819605" cy="5344396"/>
          </a:xfrm>
          <a:prstGeom prst="rect">
            <a:avLst/>
          </a:prstGeom>
          <a:ln w="19050">
            <a:solidFill>
              <a:schemeClr val="tx1"/>
            </a:solidFill>
          </a:ln>
        </p:spPr>
      </p:pic>
    </p:spTree>
    <p:extLst>
      <p:ext uri="{BB962C8B-B14F-4D97-AF65-F5344CB8AC3E}">
        <p14:creationId xmlns:p14="http://schemas.microsoft.com/office/powerpoint/2010/main" val="1358838907"/>
      </p:ext>
    </p:extLst>
  </p:cSld>
  <p:clrMapOvr>
    <a:masterClrMapping/>
  </p:clrMapOvr>
  <p:transition spd="slow" advClick="0" advTm="9000">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1355</TotalTime>
  <Words>5546</Words>
  <Application>Microsoft Macintosh PowerPoint</Application>
  <PresentationFormat>Widescreen</PresentationFormat>
  <Paragraphs>292</Paragraphs>
  <Slides>100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BentonSans Book</vt:lpstr>
      <vt:lpstr>Calibri</vt:lpstr>
      <vt:lpstr>Calibri Light</vt:lpstr>
      <vt:lpstr>Georgia</vt:lpstr>
      <vt:lpstr>MS Mincho</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J Dobecka</dc:creator>
  <cp:lastModifiedBy>Michael J Dobecka</cp:lastModifiedBy>
  <cp:revision>78</cp:revision>
  <dcterms:created xsi:type="dcterms:W3CDTF">2016-05-09T18:35:31Z</dcterms:created>
  <dcterms:modified xsi:type="dcterms:W3CDTF">2016-05-25T18:35:54Z</dcterms:modified>
</cp:coreProperties>
</file>